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notesMasterIdLst>
    <p:notesMasterId r:id="rId32"/>
  </p:notesMasterIdLst>
  <p:sldSz cx="14630400" cy="8229600"/>
  <p:notesSz cx="8229600" cy="14630400"/>
  <p:embeddedFontLst>
    <p:embeddedFont>
      <p:font typeface="Montserrat"/>
      <p:regular r:id="rId37"/>
    </p:embeddedFont>
    <p:embeddedFont>
      <p:font typeface="Montserrat"/>
      <p:regular r:id="rId38"/>
    </p:embeddedFont>
    <p:embeddedFont>
      <p:font typeface="Montserrat"/>
      <p:regular r:id="rId39"/>
    </p:embeddedFont>
    <p:embeddedFont>
      <p:font typeface="Montserrat"/>
      <p:regular r:id="rId40"/>
    </p:embeddedFont>
    <p:embeddedFont>
      <p:font typeface="Heebo Light"/>
      <p:regular r:id="rId41"/>
    </p:embeddedFont>
    <p:embeddedFont>
      <p:font typeface="Heebo Light"/>
      <p:regular r:id="rId4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37" Type="http://schemas.openxmlformats.org/officeDocument/2006/relationships/font" Target="fonts/font1.fntdata"/><Relationship Id="rId38" Type="http://schemas.openxmlformats.org/officeDocument/2006/relationships/font" Target="fonts/font2.fntdata"/><Relationship Id="rId39" Type="http://schemas.openxmlformats.org/officeDocument/2006/relationships/font" Target="fonts/font3.fntdata"/><Relationship Id="rId40" Type="http://schemas.openxmlformats.org/officeDocument/2006/relationships/font" Target="fonts/font4.fntdata"/><Relationship Id="rId41" Type="http://schemas.openxmlformats.org/officeDocument/2006/relationships/font" Target="fonts/font5.fntdata"/><Relationship Id="rId4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2-1.png"/><Relationship Id="rId2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3-1.png"/><Relationship Id="rId2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4-1.png"/><Relationship Id="rId2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5-1.png"/><Relationship Id="rId2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6-1.png"/><Relationship Id="rId2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7-1.png"/><Relationship Id="rId2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8-1.png"/><Relationship Id="rId2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9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30-1.png"/><Relationship Id="rId2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31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slideLayout" Target="../slideLayouts/slideLayout15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6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20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2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image" Target="../media/image-23-6.png"/><Relationship Id="rId7" Type="http://schemas.openxmlformats.org/officeDocument/2006/relationships/slideLayout" Target="../slideLayouts/slideLayout24.xml"/><Relationship Id="rId8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image" Target="../media/image-25-5.png"/><Relationship Id="rId6" Type="http://schemas.openxmlformats.org/officeDocument/2006/relationships/slideLayout" Target="../slideLayouts/slideLayout26.xml"/><Relationship Id="rId7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image" Target="../media/image-27-5.png"/><Relationship Id="rId6" Type="http://schemas.openxmlformats.org/officeDocument/2006/relationships/slideLayout" Target="../slideLayouts/slideLayout28.xml"/><Relationship Id="rId7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31.xml"/><Relationship Id="rId3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8841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Essential Cleaning &amp; Sanitizing Practices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3547943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Proper sanitation is critical to prevent foodborne illness and maintain compliance with health regulations.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710113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This training will equip you with essential knowledge and practical skills for maintaining a safe, clean food service environment.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27484"/>
            <a:ext cx="716006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Cleaning Stationary Equipment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1649611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18764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Unplug Equipment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36684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Ensure equipment is turned off and disconnected for safety.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010495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2373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Remove Parts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372772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Take off removable parts and clean them separately.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37138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45981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 and Sanitize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5088612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Scrape, wash, rinse, and sanitize all food-contact surfaces.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5732264"/>
            <a:ext cx="1134070" cy="166985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54422" y="5959078"/>
            <a:ext cx="35529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Air Dry and Reassemble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754422" y="644949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Allow parts to dry completely before putting equipment back together.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666" y="597932"/>
            <a:ext cx="6885027" cy="541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Clean-in-Place (CIP) Equipment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758666" y="1383744"/>
            <a:ext cx="487680" cy="487680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39926" y="1424345"/>
            <a:ext cx="325160" cy="406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1463040" y="1458158"/>
            <a:ext cx="3320296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Identify CIP Equipment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63040" y="1926907"/>
            <a:ext cx="6922294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Soft-serve machines, beverage dispensers, and similar systems require CIP cleaning.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58666" y="3054072"/>
            <a:ext cx="487680" cy="487680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39926" y="3094673"/>
            <a:ext cx="325160" cy="406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1463040" y="3128486"/>
            <a:ext cx="473833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Follow Manufacturer Instructions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463040" y="3597235"/>
            <a:ext cx="6922294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Each machine has specific cleaning procedures that must be followed exactly.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58666" y="4724400"/>
            <a:ext cx="487680" cy="487680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39926" y="4765000"/>
            <a:ext cx="325160" cy="406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1463040" y="4798814"/>
            <a:ext cx="2709863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Circulate Solutions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463040" y="5267563"/>
            <a:ext cx="6922294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Cleaning and sanitizing solutions must flow through all food-contact parts.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758666" y="6394728"/>
            <a:ext cx="487680" cy="487680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39926" y="6435328"/>
            <a:ext cx="325160" cy="406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1463040" y="6469142"/>
            <a:ext cx="3241000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Document Completion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1463040" y="6937891"/>
            <a:ext cx="6922294" cy="693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Record cleaning activities to demonstrate compliance with food safety protocols.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0668"/>
            <a:ext cx="727114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High-Temperature Dishwashing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551271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300537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778085"/>
            <a:ext cx="36135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Final Rinse Temperature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268504"/>
            <a:ext cx="42049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Must reach 180°F (82°C) to kill pathogens.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842980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971568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42567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198382"/>
            <a:ext cx="36353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Temperature Monitoring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688800"/>
            <a:ext cx="46002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Check built-in thermometers during each shift.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263277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391864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845969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18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Pressure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09097"/>
            <a:ext cx="46976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Maintain proper pressure for effective cleaning.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7936"/>
            <a:ext cx="756320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Chemical-Sanitizing Dishwashers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310063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431768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4461391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Wash Temperature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45824" y="4461391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120°F (49°C) minimum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4968002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5111710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Sanitizer Type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45824" y="5111710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Chlorine, iodine, or quats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01410" y="5618321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28224" y="5762030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Verification Method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545824" y="5762030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Test strips for each load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801410" y="6268641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28224" y="6412349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Maintenance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7545824" y="6412349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Daily cleaning of filters and spray arms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6918960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8224" y="7062668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Documentation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545824" y="7062668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Log temperature and sanitizer checks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1951"/>
            <a:ext cx="57641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Dishwasher Maintenance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857256" y="27905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Daily Inspection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8100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Check spray arms, filters, and wash arms for food debris.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05626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7905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 Filters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28100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Remove and clean screens and filters after each shift.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494127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2431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Delime Machine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733574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delimers to remove mineral buildup weekly or as needed.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20001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2431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Verify Operation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733574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Test temperature and pressure gauges regularly.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3315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566857"/>
            <a:ext cx="9809798" cy="514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Manual Dishwashing: Three-Compartment Sink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852" y="1492329"/>
            <a:ext cx="1028343" cy="12340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56686" y="1697950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Scrape &amp; Rinse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2056686" y="2142530"/>
            <a:ext cx="1185386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Remove food particles before washing.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52" y="2726412"/>
            <a:ext cx="1028343" cy="1234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56686" y="2932033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Wash (≥110°F)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2056686" y="3376613"/>
            <a:ext cx="1185386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detergent in first sink to clean thoroughly.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52" y="3960495"/>
            <a:ext cx="1028343" cy="123408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56686" y="4166116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Rinse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2056686" y="4610695"/>
            <a:ext cx="1185386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clean water in second sink to remove detergent.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52" y="5194578"/>
            <a:ext cx="1028343" cy="123408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56686" y="5400199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Sanitize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2056686" y="5844778"/>
            <a:ext cx="1185386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chemical sanitizer or hot water in third sink.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52" y="6428661"/>
            <a:ext cx="1028343" cy="123408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56686" y="6634282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Air Dry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2056686" y="7078861"/>
            <a:ext cx="1185386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Place on clean rack to air dry completely.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81901"/>
            <a:ext cx="678001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 Storage of Clean Items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60402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4646533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4681895"/>
            <a:ext cx="30480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Height Requirement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172313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Store all items at least 6 inches off the floor.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57003" y="460402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74" y="4646533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94119" y="4681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Glassware Position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194119" y="5172313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Store glasses and cups upside down to prevent contamination.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3517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639425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429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Utensil Handling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920032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Store utensils with handles up for easy, sanitary retrieval.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457003" y="63517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74" y="6394252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94119" y="6429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Protection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8194119" y="6920032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Cover items or store in clean, enclosed spaces.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7557"/>
            <a:ext cx="813958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Cleaning Nonfood-Contact Surfaces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574131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574131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574131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574131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09611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Nonfood-contact surfaces need regular cleaning to prevent dirt, dust, and grease buildup. Clean walls, shelves, floors, and equipment exteriors on a scheduled basis.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3640" y="611743"/>
            <a:ext cx="7589520" cy="1110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Responding to Vomiting or Diarrhea Incidents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263640" y="2082879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750"/>
              </a:lnSpc>
              <a:buNone/>
            </a:pPr>
            <a:r>
              <a:rPr lang="en-US" sz="5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 ft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6689646" y="3093244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Clearance Zone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63640" y="3573542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Clear the area around the incident to prevent cross-contamination.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224968" y="2082879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750"/>
              </a:lnSpc>
              <a:buNone/>
            </a:pPr>
            <a:r>
              <a:rPr lang="en-US" sz="5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min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10650974" y="3093244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Response Time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24968" y="3573542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Begin cleanup within 5 minutes to minimize pathogen spread.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244245" y="5061347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750"/>
              </a:lnSpc>
              <a:buNone/>
            </a:pPr>
            <a:r>
              <a:rPr lang="en-US" sz="5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1000 ppm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8670250" y="6071711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Chlorine Solution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44245" y="6552009"/>
            <a:ext cx="3628192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stronger disinfectant concentration for bodily fluid cleanup.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0579"/>
            <a:ext cx="791646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Vomit and Diarrhea Response Plan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1841183"/>
            <a:ext cx="1630323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467" y="229528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067997"/>
            <a:ext cx="29442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 Protection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50927" y="2558415"/>
            <a:ext cx="41667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Wear gloves, mask, and disposable apron.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132892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261479"/>
            <a:ext cx="3260646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69" y="371558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488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Containment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81249" y="3978712"/>
            <a:ext cx="51279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absorbent material and dispose in sealed bags.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553188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681776"/>
            <a:ext cx="4890968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90" y="513588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085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Disinfection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11572" y="5399008"/>
            <a:ext cx="61192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Apply EPA-registered disinfectant with extended contact time.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5973485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102072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11" y="6556177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288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Disposal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42014" y="6819305"/>
            <a:ext cx="4337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Discard exposed food and single-use items.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1749"/>
            <a:ext cx="528530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Cleaning vs. Sanitizing: 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405539"/>
            <a:ext cx="680406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Understanding the Difference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53949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Cleaning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790" y="4191595"/>
            <a:ext cx="624470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Removes visible food residue, dirt, and debris from surfaces.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302687"/>
            <a:ext cx="62447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Prepares surfaces for the sanitizing step.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960269"/>
            <a:ext cx="62447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Uses detergents to break down and remove soils.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353949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Sanitizing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99521" y="4191595"/>
            <a:ext cx="62447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Reduces pathogens to safe levels after cleaning.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4849178"/>
            <a:ext cx="624470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Uses chemicals or heat to kill remaining microorganisms.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99521" y="5960269"/>
            <a:ext cx="62447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Must be done after cleaning, never before.</a:t>
            </a:r>
            <a:endParaRPr lang="en-US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7203" y="374928"/>
            <a:ext cx="4033123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Cleaning Tools and Their Care</a:t>
            </a:r>
            <a:endParaRPr lang="en-US" sz="2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203" y="988457"/>
            <a:ext cx="3409117" cy="21069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56698" y="988457"/>
            <a:ext cx="187690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Color-Coding System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4056698" y="1283375"/>
            <a:ext cx="10096500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different colored tools for different areas. Red for bathrooms, green for food prep areas.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3" y="3368040"/>
            <a:ext cx="3409117" cy="21069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56698" y="3368040"/>
            <a:ext cx="1704499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 Storage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4056698" y="3662958"/>
            <a:ext cx="10096500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Hang mops and brooms upside down. Allow to air dry completely after cleaning.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3" y="5747623"/>
            <a:ext cx="3409117" cy="210693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56698" y="5747623"/>
            <a:ext cx="1704499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Tool Maintenance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4056698" y="6042541"/>
            <a:ext cx="10096500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tools after each use. Replace worn brushes and mop heads regularly.</a:t>
            </a:r>
            <a:endParaRPr lang="en-US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7354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Dedicated Cleaning Supply Storage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2126456"/>
            <a:ext cx="3664863" cy="2932390"/>
          </a:xfrm>
          <a:prstGeom prst="roundRect">
            <a:avLst>
              <a:gd name="adj" fmla="val 324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360890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Location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Requirements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20563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Away from food preparation areas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14624" y="4010739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Well-ventilated space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14624" y="4452938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Lockable if possible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867" y="2126456"/>
            <a:ext cx="3664863" cy="2932390"/>
          </a:xfrm>
          <a:prstGeom prst="roundRect">
            <a:avLst>
              <a:gd name="adj" fmla="val 324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406301" y="2360890"/>
            <a:ext cx="31049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Organization System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06301" y="285130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Wall-mounted hooks for hanging tools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406301" y="365640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Labeled shelves for chemicals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406301" y="4461510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Dedicated utility sink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0190" y="5285661"/>
            <a:ext cx="7556421" cy="2206585"/>
          </a:xfrm>
          <a:prstGeom prst="roundRect">
            <a:avLst>
              <a:gd name="adj" fmla="val 431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514624" y="55200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Safety Features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514624" y="601051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Good lighting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6514624" y="645271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Eye wash station nearby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6514624" y="689490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Safety data sheets accessible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84296"/>
            <a:ext cx="649295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 Use of Wiping Towels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033236"/>
            <a:ext cx="33786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Food-Contact Surfaces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143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dedicated towels for food-contact surfaces only.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813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Store in sanitizer solution between uses.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4833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Test sanitizer concentration throughout the day.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153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Replace towels when they become soiled.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033236"/>
            <a:ext cx="39196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Nonfood-Contact Surfaces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61438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separate towels for cleaning tables, counters, and equipment exteriors.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54425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Store in different sanitizer containers.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11123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distinct colors to prevent cross-contamination.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6782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Launder or discard at the end of each shift.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7341"/>
            <a:ext cx="872192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Chemical Safety: Storage and Labeling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07945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23974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8347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 Labeling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25178"/>
            <a:ext cx="611886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All chemical containers must be clearly labeled with contents.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2799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3971568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2567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1983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Secure Storage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688800"/>
            <a:ext cx="603218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Store chemicals away from food and food preparation areas.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291614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335191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78929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562005"/>
            <a:ext cx="28730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Original Containers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052423"/>
            <a:ext cx="56704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Keep chemicals in original containers whenever possible.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7340" y="492919"/>
            <a:ext cx="4421029" cy="448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Safety Data Sheets (SDS)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340" y="1299448"/>
            <a:ext cx="13375719" cy="728067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47725" y="8610600"/>
            <a:ext cx="179189" cy="179189"/>
          </a:xfrm>
          <a:prstGeom prst="roundRect">
            <a:avLst>
              <a:gd name="adj" fmla="val 10206"/>
            </a:avLst>
          </a:prstGeom>
          <a:solidFill>
            <a:srgbClr val="351575"/>
          </a:solidFill>
          <a:ln/>
        </p:spPr>
      </p:sp>
      <p:sp>
        <p:nvSpPr>
          <p:cNvPr id="5" name="Text 2"/>
          <p:cNvSpPr/>
          <p:nvPr/>
        </p:nvSpPr>
        <p:spPr>
          <a:xfrm>
            <a:off x="1087874" y="8610600"/>
            <a:ext cx="1641753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Hazard Identification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3075861" y="8610600"/>
            <a:ext cx="179189" cy="179189"/>
          </a:xfrm>
          <a:prstGeom prst="roundRect">
            <a:avLst>
              <a:gd name="adj" fmla="val 10206"/>
            </a:avLst>
          </a:prstGeom>
          <a:solidFill>
            <a:srgbClr val="4C1DA6"/>
          </a:solidFill>
          <a:ln/>
        </p:spPr>
      </p:sp>
      <p:sp>
        <p:nvSpPr>
          <p:cNvPr id="7" name="Text 4"/>
          <p:cNvSpPr/>
          <p:nvPr/>
        </p:nvSpPr>
        <p:spPr>
          <a:xfrm>
            <a:off x="3316010" y="8610600"/>
            <a:ext cx="1474470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First Aid Measures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219700" y="8610600"/>
            <a:ext cx="179189" cy="179189"/>
          </a:xfrm>
          <a:prstGeom prst="roundRect">
            <a:avLst>
              <a:gd name="adj" fmla="val 10206"/>
            </a:avLst>
          </a:prstGeom>
          <a:solidFill>
            <a:srgbClr val="6226D7"/>
          </a:solidFill>
          <a:ln/>
        </p:spPr>
      </p:sp>
      <p:sp>
        <p:nvSpPr>
          <p:cNvPr id="9" name="Text 6"/>
          <p:cNvSpPr/>
          <p:nvPr/>
        </p:nvSpPr>
        <p:spPr>
          <a:xfrm>
            <a:off x="5459849" y="8610600"/>
            <a:ext cx="1696045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Handling and Storage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601069" y="8610600"/>
            <a:ext cx="179189" cy="179189"/>
          </a:xfrm>
          <a:prstGeom prst="roundRect">
            <a:avLst>
              <a:gd name="adj" fmla="val 10206"/>
            </a:avLst>
          </a:prstGeom>
          <a:solidFill>
            <a:srgbClr val="8556E1"/>
          </a:solidFill>
          <a:ln/>
        </p:spPr>
      </p:sp>
      <p:sp>
        <p:nvSpPr>
          <p:cNvPr id="11" name="Text 8"/>
          <p:cNvSpPr/>
          <p:nvPr/>
        </p:nvSpPr>
        <p:spPr>
          <a:xfrm>
            <a:off x="7841218" y="8610600"/>
            <a:ext cx="1442799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Exposure Controls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9820275" y="8610600"/>
            <a:ext cx="179189" cy="179189"/>
          </a:xfrm>
          <a:prstGeom prst="roundRect">
            <a:avLst>
              <a:gd name="adj" fmla="val 10206"/>
            </a:avLst>
          </a:prstGeom>
          <a:solidFill>
            <a:srgbClr val="A987EA"/>
          </a:solidFill>
          <a:ln/>
        </p:spPr>
      </p:sp>
      <p:sp>
        <p:nvSpPr>
          <p:cNvPr id="13" name="Text 10"/>
          <p:cNvSpPr/>
          <p:nvPr/>
        </p:nvSpPr>
        <p:spPr>
          <a:xfrm>
            <a:off x="10060424" y="8610600"/>
            <a:ext cx="1513642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Physical Properties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11900773" y="8610600"/>
            <a:ext cx="179189" cy="179189"/>
          </a:xfrm>
          <a:prstGeom prst="roundRect">
            <a:avLst>
              <a:gd name="adj" fmla="val 10206"/>
            </a:avLst>
          </a:prstGeom>
          <a:solidFill>
            <a:srgbClr val="CCB8F2"/>
          </a:solidFill>
          <a:ln/>
        </p:spPr>
      </p:sp>
      <p:sp>
        <p:nvSpPr>
          <p:cNvPr id="15" name="Text 12"/>
          <p:cNvSpPr/>
          <p:nvPr/>
        </p:nvSpPr>
        <p:spPr>
          <a:xfrm>
            <a:off x="12140922" y="8610600"/>
            <a:ext cx="1398032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Other Information</a:t>
            </a:r>
            <a:endParaRPr lang="en-US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00450"/>
            <a:ext cx="77750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Chemical Dilution and Dispensing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42257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446508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4500443"/>
            <a:ext cx="36274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Dispensing Systems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4990862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Automatic dispensers ensure accurate dilution of concentrated chemicals.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57003" y="442257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74" y="4465082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94119" y="4500443"/>
            <a:ext cx="49570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Follow Manufacturer Instructions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194119" y="4990862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Using too much chemical wastes money and may be dangerous.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1702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621280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248162"/>
            <a:ext cx="41315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Wear Protective Equipment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738580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gloves and eye protection when handling concentrated chemicals.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457003" y="61702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74" y="6255306"/>
            <a:ext cx="340162" cy="34016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94119" y="6248162"/>
            <a:ext cx="41451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Label Secondary Containers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8194119" y="6738580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Always label spray bottles and buckets with contents and hazards.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7936"/>
            <a:ext cx="839497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Creating a Master Cleaning Schedule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310063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431768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462" y="4461391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Task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289108" y="4461391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Frequency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45943" y="4461391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Responsibility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802779" y="4461391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Procedure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01410" y="4968002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028462" y="511171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prep tables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289108" y="511171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After each use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545943" y="511171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Line cook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10802779" y="511171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5-step method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801410" y="5618321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028462" y="576203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floors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4289108" y="576203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End of shift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7545943" y="5762030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Closing staff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0802779" y="5762030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Sweep, then mop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801410" y="6268641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1028462" y="6412349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refrigerator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4289108" y="6412349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Weekly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7545943" y="6412349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Morning prep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0802779" y="6412349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Empty, clean, sanitize</a:t>
            </a:r>
            <a:endParaRPr lang="en-US" sz="1750" dirty="0"/>
          </a:p>
        </p:txBody>
      </p:sp>
      <p:sp>
        <p:nvSpPr>
          <p:cNvPr id="25" name="Shape 22"/>
          <p:cNvSpPr/>
          <p:nvPr/>
        </p:nvSpPr>
        <p:spPr>
          <a:xfrm>
            <a:off x="801410" y="6918960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1028462" y="706266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hood filters</a:t>
            </a:r>
            <a:endParaRPr lang="en-US" sz="1750" dirty="0"/>
          </a:p>
        </p:txBody>
      </p:sp>
      <p:sp>
        <p:nvSpPr>
          <p:cNvPr id="27" name="Text 24"/>
          <p:cNvSpPr/>
          <p:nvPr/>
        </p:nvSpPr>
        <p:spPr>
          <a:xfrm>
            <a:off x="4289108" y="706266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Monthly</a:t>
            </a:r>
            <a:endParaRPr lang="en-US" sz="1750" dirty="0"/>
          </a:p>
        </p:txBody>
      </p:sp>
      <p:sp>
        <p:nvSpPr>
          <p:cNvPr id="28" name="Text 25"/>
          <p:cNvSpPr/>
          <p:nvPr/>
        </p:nvSpPr>
        <p:spPr>
          <a:xfrm>
            <a:off x="7545943" y="706266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Kitchen manager</a:t>
            </a:r>
            <a:endParaRPr lang="en-US" sz="1750" dirty="0"/>
          </a:p>
        </p:txBody>
      </p:sp>
      <p:sp>
        <p:nvSpPr>
          <p:cNvPr id="29" name="Text 26"/>
          <p:cNvSpPr/>
          <p:nvPr/>
        </p:nvSpPr>
        <p:spPr>
          <a:xfrm>
            <a:off x="10802779" y="706266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Degrease and wash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900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Identifying Cleaning Needs by Area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02811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282190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Kitchen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3312319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Equipment, surfaces, floors, walls, hoods, filters, drains.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493" y="202811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282190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Dining Area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3493" y="3312319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Tables, chairs, floors, condiment holders, menus, high chairs.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795" y="202811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282190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Restrooms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06795" y="3312319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Toilets, sinks, dispensers, floors, walls, mirrors, door handles.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5217557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80190" y="6011347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Storage Areas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6280190" y="6501765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Shelving, floors, walls, receiving areas, loading docks.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7203" y="374928"/>
            <a:ext cx="5250775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Choosing the Right Cleaning Materials</a:t>
            </a:r>
            <a:endParaRPr lang="en-US" sz="2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203" y="988457"/>
            <a:ext cx="3409117" cy="21069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56698" y="988457"/>
            <a:ext cx="1998107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Microfiber Technology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4056698" y="1283375"/>
            <a:ext cx="10096500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Microfiber cloths trap more dirt and bacteria than cotton. Use color-coded systems to prevent cross-contamination.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3" y="3368040"/>
            <a:ext cx="3409117" cy="21069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56698" y="3368040"/>
            <a:ext cx="1704499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Ergonomic Tools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4056698" y="3662958"/>
            <a:ext cx="10096500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Choose tools designed to reduce worker fatigue. Adjustable handles and lightweight designs improve efficiency.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3" y="5747623"/>
            <a:ext cx="3409117" cy="210693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56698" y="5747623"/>
            <a:ext cx="1875234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Eco-Friendly Options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4056698" y="6042541"/>
            <a:ext cx="10096500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Consider environmentally safe cleaning products. They protect workers and reduce environmental impact.</a:t>
            </a:r>
            <a:endParaRPr lang="en-US" sz="10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0918"/>
            <a:ext cx="871692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Implementing Your Cleaning Program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5373767"/>
            <a:ext cx="3005495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3790" y="5940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Train All Staff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431161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Ensure everyone understands proper procedures and the importance of following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them.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139446" y="5033486"/>
            <a:ext cx="3005614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39446" y="5600462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Monitor Compliance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139446" y="6445210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checklists and regular inspections to verify tasks are completed correctly.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485221" y="4693206"/>
            <a:ext cx="3005614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85221" y="5260181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Document Activities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85221" y="6104930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eep records of cleaning tasks, chemical tests, and any corrective actions.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830997" y="4353044"/>
            <a:ext cx="3005614" cy="226814"/>
          </a:xfrm>
          <a:prstGeom prst="roundRect">
            <a:avLst>
              <a:gd name="adj" fmla="val 4200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30997" y="4920020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Review and Improve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830997" y="5764768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gularly evaluate your program and make adjustments as needed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613"/>
            <a:ext cx="951059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Factors That Affect Cleaning Effectiveness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2132052" y="2282904"/>
            <a:ext cx="29006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Temperature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73323"/>
            <a:ext cx="4238863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Hot water improves cleaning but may set protein-based soils if too hot.</a:t>
            </a:r>
            <a:endParaRPr lang="en-US" sz="2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585" y="3734753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173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Hardness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2225635"/>
            <a:ext cx="4238982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Hard water reduces cleaner effectiveness and leaves mineral deposits.</a:t>
            </a:r>
            <a:endParaRPr lang="en-US" sz="22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797" y="3307675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39263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Agitation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416743"/>
            <a:ext cx="3785354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Scrubbing or pressure helps dislodge stubborn debris from surfaces.</a:t>
            </a:r>
            <a:endParaRPr lang="en-US" sz="22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041" y="4425672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61174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Contact Time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607850"/>
            <a:ext cx="4238982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Cleaners need sufficient time to break down soils effectively.</a:t>
            </a:r>
            <a:endParaRPr lang="en-US" sz="22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797" y="5543669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197418" y="55696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Surface Type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060043"/>
            <a:ext cx="4238863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Smooth, nonabsorbent surfaces are easier to clean properly.</a:t>
            </a:r>
            <a:endParaRPr lang="en-US" sz="220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585" y="5116592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452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6630" y="3012996"/>
            <a:ext cx="8811578" cy="469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Takeaways: Clean, Safe Food Environments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56630" y="3786783"/>
            <a:ext cx="6517838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850"/>
              </a:lnSpc>
              <a:buNone/>
            </a:pPr>
            <a:r>
              <a:rPr lang="en-US" sz="4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2742843" y="4640223"/>
            <a:ext cx="2345293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Distinct Processes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56630" y="5045869"/>
            <a:ext cx="6517838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Always remember that cleaning and sanitizing are separate, essential steps</a:t>
            </a:r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455813" y="3786783"/>
            <a:ext cx="6517958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850"/>
              </a:lnSpc>
              <a:buNone/>
            </a:pPr>
            <a:r>
              <a:rPr lang="en-US" sz="4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4850" dirty="0"/>
          </a:p>
        </p:txBody>
      </p:sp>
      <p:sp>
        <p:nvSpPr>
          <p:cNvPr id="8" name="Text 5"/>
          <p:cNvSpPr/>
          <p:nvPr/>
        </p:nvSpPr>
        <p:spPr>
          <a:xfrm>
            <a:off x="9542145" y="4640223"/>
            <a:ext cx="2345293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Step Process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455813" y="5045869"/>
            <a:ext cx="6517958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Follow the complete process: scrape, wash, rinse, sanitize, air dry.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56630" y="6002536"/>
            <a:ext cx="6517838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850"/>
              </a:lnSpc>
              <a:buNone/>
            </a:pPr>
            <a:r>
              <a:rPr lang="en-US" sz="4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4850" dirty="0"/>
          </a:p>
        </p:txBody>
      </p:sp>
      <p:sp>
        <p:nvSpPr>
          <p:cNvPr id="11" name="Text 8"/>
          <p:cNvSpPr/>
          <p:nvPr/>
        </p:nvSpPr>
        <p:spPr>
          <a:xfrm>
            <a:off x="2742843" y="6855976"/>
            <a:ext cx="2345293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Hour Rule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56630" y="7261622"/>
            <a:ext cx="6517838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and sanitize food contact surfaces at least every 4 hours.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7455813" y="6002536"/>
            <a:ext cx="6517958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850"/>
              </a:lnSpc>
              <a:buNone/>
            </a:pPr>
            <a:r>
              <a:rPr lang="en-US" sz="4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</a:t>
            </a:r>
            <a:endParaRPr lang="en-US" sz="4850" dirty="0"/>
          </a:p>
        </p:txBody>
      </p:sp>
      <p:sp>
        <p:nvSpPr>
          <p:cNvPr id="14" name="Text 11"/>
          <p:cNvSpPr/>
          <p:nvPr/>
        </p:nvSpPr>
        <p:spPr>
          <a:xfrm>
            <a:off x="9542145" y="6855976"/>
            <a:ext cx="2345293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Compliance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7455813" y="7261622"/>
            <a:ext cx="6517958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Food safety depends on consistent application of these principles.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587" y="967740"/>
            <a:ext cx="7165538" cy="498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Types of Cleaners for Different Tasks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697587" y="1690211"/>
            <a:ext cx="7748826" cy="1163717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4518" y="1897142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Detergents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4518" y="2328148"/>
            <a:ext cx="733496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All-purpose cleaners for most surfaces. They remove fresh dirt and light soils.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7587" y="3053239"/>
            <a:ext cx="7748826" cy="1163717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4518" y="3260169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Degreasers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04518" y="3691176"/>
            <a:ext cx="733496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Specially formulated to cut through grease. Ideal for ovens, grills, and hoods.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7587" y="4416266"/>
            <a:ext cx="7748826" cy="1482566"/>
          </a:xfrm>
          <a:prstGeom prst="roundRect">
            <a:avLst>
              <a:gd name="adj" fmla="val 564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4518" y="4623197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Delimers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04518" y="5054203"/>
            <a:ext cx="7334964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Acid-based cleaners that remove mineral deposits and hard water scale from equipment.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7587" y="6098143"/>
            <a:ext cx="7748826" cy="1163717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4518" y="6305074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Abrasive Cleaners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04518" y="6736080"/>
            <a:ext cx="733496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Contain gritty particles to scrub away heavy buildup. Use carefully to avoid damage.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4157"/>
            <a:ext cx="721625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Heat Sanitizing: When and How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26462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268878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724150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Temperature Requirements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568898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Water must reach at least 171°F (77°C) for minimum 30 seconds.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26462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874" y="268878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2724150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Common Applications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50919" y="3568898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Three-compartment sinks and high-temperature dishwashers.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11123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153739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189101"/>
            <a:ext cx="32264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Safety Considerations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67951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thermometers to verify temperatures. Protect hands from hot surfaces.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08973"/>
            <a:ext cx="644211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Chemical Sanitizing Options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535341" y="2131100"/>
            <a:ext cx="30480" cy="4789527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37101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1311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2173605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69411" y="2208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Chlorine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669411" y="2699385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Fast-acting. 50-100 ppm. Minimum 75°F. At least 7 seconds contact time.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60012" y="411872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1" name="Shape 7"/>
          <p:cNvSpPr/>
          <p:nvPr/>
        </p:nvSpPr>
        <p:spPr>
          <a:xfrm>
            <a:off x="6280190" y="38788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60" y="3963829"/>
            <a:ext cx="340162" cy="34016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69411" y="39566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Iodine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669411" y="4447103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Effective at low pH. 12.5-25 ppm. Minimum 68°F. At least 30 seconds contact.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60012" y="586644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6" name="Shape 11"/>
          <p:cNvSpPr/>
          <p:nvPr/>
        </p:nvSpPr>
        <p:spPr>
          <a:xfrm>
            <a:off x="6280190" y="562653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5669042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69411" y="5704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Quats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669411" y="6194822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Stable and non-corrosive. Concentration per manufacturer. At least 30 seconds contact.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7341"/>
            <a:ext cx="723352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Ensuring Sanitizer Effectiveness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07945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23974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834759"/>
            <a:ext cx="32080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Proper Concentration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25178"/>
            <a:ext cx="479190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test kits to measure parts per million (ppm).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2799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3971568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2567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198382"/>
            <a:ext cx="30901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 Temperature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688800"/>
            <a:ext cx="55910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Follow manufacturer's guidelines for each sanitizer type.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291614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335191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78929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562005"/>
            <a:ext cx="42281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Water Hardness Adjustment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052423"/>
            <a:ext cx="52850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Hard water reduces effectiveness of many sanitizers.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4161"/>
            <a:ext cx="978955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5-Step Cleaning and Sanitizing Process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1924764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303973" y="1924764"/>
            <a:ext cx="35121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Scrape or Remove Food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303973" y="2415183"/>
            <a:ext cx="125326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Clear all visible food particles and debris from the surface.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1133951" y="3004899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644134" y="30048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Wash Surface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644134" y="3495318"/>
            <a:ext cx="121924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Apply detergent with hot water and scrub to remove soils.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474232" y="4085034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984415" y="40850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Rinse Thoroughly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984415" y="4575453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clean water to remove all detergent and loosened soil.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814513" y="5165169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324695" y="51651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Apply Sanitizer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2324695" y="5655588"/>
            <a:ext cx="115119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chemical solution or heat to sanitize the clean surface.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1474232" y="6245304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984415" y="62453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Air Dry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984415" y="6735723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Allow surface to air dry completely. Never use towels.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0446" y="946071"/>
            <a:ext cx="7007900" cy="634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When to Clean and Sanitize</a:t>
            </a:r>
            <a:endParaRPr lang="en-US" sz="39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6" y="1920240"/>
            <a:ext cx="507444" cy="5074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20773" y="2005251"/>
            <a:ext cx="1694855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Each Use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420773" y="2761059"/>
            <a:ext cx="1694855" cy="1299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Clean and sanitize equipment and surfaces after completing tasks.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350" y="1920240"/>
            <a:ext cx="507444" cy="5074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79677" y="2005251"/>
            <a:ext cx="1694855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Between Food Types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4079677" y="2761059"/>
            <a:ext cx="1694855" cy="1299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Always sanitize before switching from raw to ready-to-eat foods.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53" y="1920240"/>
            <a:ext cx="507444" cy="5074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38580" y="2005251"/>
            <a:ext cx="1694855" cy="951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Interruptions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738580" y="3078123"/>
            <a:ext cx="1694855" cy="1299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Sanitize if you leave your station to take calls or other tasks.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46" y="4818698"/>
            <a:ext cx="507444" cy="50744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20773" y="4903708"/>
            <a:ext cx="1694855" cy="634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 4 Hours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1420773" y="5659517"/>
            <a:ext cx="1694855" cy="1624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For items in constant use, clean and sanitize at least every 4 hours.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2025-06-06T19:33:11Z</dcterms:created>
  <dcterms:modified xsi:type="dcterms:W3CDTF">2025-06-06T19:33:11Z</dcterms:modified>
</cp:coreProperties>
</file>