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4630400" cy="8229600"/>
  <p:notesSz cx="8229600" cy="14630400"/>
  <p:embeddedFontLst>
    <p:embeddedFont>
      <p:font typeface="Alexandria" panose="020B0604020202020204" charset="-78"/>
      <p:regular r:id="rId28"/>
    </p:embeddedFont>
    <p:embeddedFont>
      <p:font typeface="Nobile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34" autoAdjust="0"/>
    <p:restoredTop sz="94610"/>
  </p:normalViewPr>
  <p:slideViewPr>
    <p:cSldViewPr snapToGrid="0" snapToObjects="1">
      <p:cViewPr varScale="1">
        <p:scale>
          <a:sx n="52" d="100"/>
          <a:sy n="52" d="100"/>
        </p:scale>
        <p:origin x="1042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0014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155746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Integrated Pest Management: A Comprehensive Guide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622244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Welcome to our complete guide on Integrated Pest Management (IPM) for food service operations. This presentation will help you implement effective strategies to keep your establishment pest-free and compliant with health regulations.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67157"/>
            <a:ext cx="568964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Waste Management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116098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303973" y="21160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Frequent Removal</a:t>
            </a:r>
            <a:endParaRPr lang="en-US" sz="2400" b="1" dirty="0"/>
          </a:p>
        </p:txBody>
      </p:sp>
      <p:sp>
        <p:nvSpPr>
          <p:cNvPr id="6" name="Text 3"/>
          <p:cNvSpPr/>
          <p:nvPr/>
        </p:nvSpPr>
        <p:spPr>
          <a:xfrm>
            <a:off x="1303973" y="2606516"/>
            <a:ext cx="704623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Remove garbage from prep areas immediately. Empty indoor containers often.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1133951" y="3559135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644134" y="3559135"/>
            <a:ext cx="300466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Proper Container Use</a:t>
            </a:r>
            <a:endParaRPr lang="en-US" sz="2400" b="1" dirty="0"/>
          </a:p>
        </p:txBody>
      </p:sp>
      <p:sp>
        <p:nvSpPr>
          <p:cNvPr id="9" name="Text 6"/>
          <p:cNvSpPr/>
          <p:nvPr/>
        </p:nvSpPr>
        <p:spPr>
          <a:xfrm>
            <a:off x="1644134" y="4049554"/>
            <a:ext cx="6706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Use leak-proof, durable containers with tight-fitting lids.</a:t>
            </a:r>
            <a:endParaRPr lang="en-US" sz="2000" dirty="0"/>
          </a:p>
        </p:txBody>
      </p:sp>
      <p:sp>
        <p:nvSpPr>
          <p:cNvPr id="10" name="Shape 7"/>
          <p:cNvSpPr/>
          <p:nvPr/>
        </p:nvSpPr>
        <p:spPr>
          <a:xfrm>
            <a:off x="1474232" y="4639270"/>
            <a:ext cx="170021" cy="853321"/>
          </a:xfrm>
          <a:prstGeom prst="roundRect">
            <a:avLst>
              <a:gd name="adj" fmla="val 5603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984415" y="46392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Cleaning Schedule</a:t>
            </a:r>
            <a:endParaRPr lang="en-US" sz="2400" b="1" dirty="0"/>
          </a:p>
        </p:txBody>
      </p:sp>
      <p:sp>
        <p:nvSpPr>
          <p:cNvPr id="12" name="Text 9"/>
          <p:cNvSpPr/>
          <p:nvPr/>
        </p:nvSpPr>
        <p:spPr>
          <a:xfrm>
            <a:off x="1984415" y="5129689"/>
            <a:ext cx="63657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Clean and sanitize garbage containers regularly.</a:t>
            </a:r>
            <a:endParaRPr lang="en-US" sz="2000" dirty="0"/>
          </a:p>
        </p:txBody>
      </p:sp>
      <p:sp>
        <p:nvSpPr>
          <p:cNvPr id="13" name="Shape 10"/>
          <p:cNvSpPr/>
          <p:nvPr/>
        </p:nvSpPr>
        <p:spPr>
          <a:xfrm>
            <a:off x="1814513" y="5719405"/>
            <a:ext cx="170021" cy="1216223"/>
          </a:xfrm>
          <a:prstGeom prst="roundRect">
            <a:avLst>
              <a:gd name="adj" fmla="val 5603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2324695" y="5719405"/>
            <a:ext cx="316361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Outdoor Management</a:t>
            </a:r>
            <a:endParaRPr lang="en-US" sz="2400" b="1" dirty="0"/>
          </a:p>
        </p:txBody>
      </p:sp>
      <p:sp>
        <p:nvSpPr>
          <p:cNvPr id="15" name="Text 12"/>
          <p:cNvSpPr/>
          <p:nvPr/>
        </p:nvSpPr>
        <p:spPr>
          <a:xfrm>
            <a:off x="2324695" y="6209824"/>
            <a:ext cx="602551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Keep dumpsters closed and away from building entrances.</a:t>
            </a:r>
            <a:endParaRPr lang="en-US" sz="2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1043" y="1224677"/>
            <a:ext cx="5734526" cy="643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Managing Recyclables</a:t>
            </a:r>
            <a:endParaRPr lang="en-US" sz="40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43" y="2213372"/>
            <a:ext cx="515064" cy="51506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442085" y="2299692"/>
            <a:ext cx="1674495" cy="6436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Dedicated Area</a:t>
            </a:r>
            <a:endParaRPr lang="en-US" sz="2400" b="1" dirty="0"/>
          </a:p>
        </p:txBody>
      </p:sp>
      <p:sp>
        <p:nvSpPr>
          <p:cNvPr id="6" name="Text 2"/>
          <p:cNvSpPr/>
          <p:nvPr/>
        </p:nvSpPr>
        <p:spPr>
          <a:xfrm>
            <a:off x="1442085" y="3066931"/>
            <a:ext cx="2038534" cy="1318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Store recyclables away from food preparation zones.</a:t>
            </a:r>
            <a:endParaRPr lang="en-US" sz="20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112" y="2213372"/>
            <a:ext cx="515064" cy="51506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095155" y="2299692"/>
            <a:ext cx="1674614" cy="6436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Regular Cleaning</a:t>
            </a:r>
            <a:endParaRPr lang="en-US" sz="2400" b="1" dirty="0"/>
          </a:p>
        </p:txBody>
      </p:sp>
      <p:sp>
        <p:nvSpPr>
          <p:cNvPr id="9" name="Text 4"/>
          <p:cNvSpPr/>
          <p:nvPr/>
        </p:nvSpPr>
        <p:spPr>
          <a:xfrm>
            <a:off x="4095154" y="3066931"/>
            <a:ext cx="1932145" cy="1318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Rinse containers and clean storage areas daily.</a:t>
            </a:r>
            <a:endParaRPr lang="en-US" sz="20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7301" y="2213372"/>
            <a:ext cx="515064" cy="51506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748343" y="2299692"/>
            <a:ext cx="1674614" cy="6436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Covered Storage</a:t>
            </a:r>
            <a:endParaRPr lang="en-US" sz="2400" b="1" dirty="0"/>
          </a:p>
        </p:txBody>
      </p:sp>
      <p:sp>
        <p:nvSpPr>
          <p:cNvPr id="12" name="Text 6"/>
          <p:cNvSpPr/>
          <p:nvPr/>
        </p:nvSpPr>
        <p:spPr>
          <a:xfrm>
            <a:off x="6748342" y="3066931"/>
            <a:ext cx="1967387" cy="1318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Keep materials in closed, pest-resistant containers.</a:t>
            </a:r>
            <a:endParaRPr lang="en-US" sz="20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043" y="4833104"/>
            <a:ext cx="515064" cy="51506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442085" y="4919424"/>
            <a:ext cx="1674495" cy="6436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Frequent Pickup</a:t>
            </a:r>
            <a:endParaRPr lang="en-US" sz="2400" b="1" dirty="0"/>
          </a:p>
        </p:txBody>
      </p:sp>
      <p:sp>
        <p:nvSpPr>
          <p:cNvPr id="15" name="Text 8"/>
          <p:cNvSpPr/>
          <p:nvPr/>
        </p:nvSpPr>
        <p:spPr>
          <a:xfrm>
            <a:off x="1442085" y="5686663"/>
            <a:ext cx="1674495" cy="1318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Schedule regular collection to prevent accumulation.</a:t>
            </a:r>
            <a:endParaRPr lang="en-US" sz="2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9590" y="417552"/>
            <a:ext cx="3870722" cy="472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Proper Food Storage</a:t>
            </a:r>
            <a:endParaRPr lang="en-US" sz="2950" dirty="0"/>
          </a:p>
        </p:txBody>
      </p:sp>
      <p:sp>
        <p:nvSpPr>
          <p:cNvPr id="4" name="Text 1"/>
          <p:cNvSpPr/>
          <p:nvPr/>
        </p:nvSpPr>
        <p:spPr>
          <a:xfrm>
            <a:off x="529590" y="1192887"/>
            <a:ext cx="8084820" cy="499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6</a:t>
            </a:r>
            <a:endParaRPr lang="en-US" sz="3900" dirty="0"/>
          </a:p>
        </p:txBody>
      </p:sp>
      <p:sp>
        <p:nvSpPr>
          <p:cNvPr id="5" name="Text 2"/>
          <p:cNvSpPr/>
          <p:nvPr/>
        </p:nvSpPr>
        <p:spPr>
          <a:xfrm>
            <a:off x="3626168" y="1881307"/>
            <a:ext cx="1891546" cy="236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Inches Off Floor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529590" y="2208490"/>
            <a:ext cx="8084820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Minimum height for all stored items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529590" y="2980015"/>
            <a:ext cx="8084820" cy="499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6</a:t>
            </a:r>
            <a:endParaRPr lang="en-US" sz="3900" dirty="0"/>
          </a:p>
        </p:txBody>
      </p:sp>
      <p:sp>
        <p:nvSpPr>
          <p:cNvPr id="8" name="Text 5"/>
          <p:cNvSpPr/>
          <p:nvPr/>
        </p:nvSpPr>
        <p:spPr>
          <a:xfrm>
            <a:off x="3626168" y="3668435"/>
            <a:ext cx="1891546" cy="236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Inches From Wall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529590" y="3995618"/>
            <a:ext cx="8084820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Required space between stored items and walls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529590" y="4767143"/>
            <a:ext cx="8084820" cy="499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1st</a:t>
            </a:r>
            <a:endParaRPr lang="en-US" sz="3900" dirty="0"/>
          </a:p>
        </p:txBody>
      </p:sp>
      <p:sp>
        <p:nvSpPr>
          <p:cNvPr id="11" name="Text 8"/>
          <p:cNvSpPr/>
          <p:nvPr/>
        </p:nvSpPr>
        <p:spPr>
          <a:xfrm>
            <a:off x="3626168" y="5455563"/>
            <a:ext cx="1891546" cy="236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In, First Out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529590" y="5782747"/>
            <a:ext cx="8084820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FIFO rotation system prevents old stock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529590" y="6554272"/>
            <a:ext cx="8084820" cy="499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9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41°F</a:t>
            </a:r>
            <a:endParaRPr lang="en-US" sz="3900" dirty="0"/>
          </a:p>
        </p:txBody>
      </p:sp>
      <p:sp>
        <p:nvSpPr>
          <p:cNvPr id="14" name="Text 11"/>
          <p:cNvSpPr/>
          <p:nvPr/>
        </p:nvSpPr>
        <p:spPr>
          <a:xfrm>
            <a:off x="3626168" y="7242691"/>
            <a:ext cx="1891546" cy="236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Or Below</a:t>
            </a:r>
            <a:endParaRPr lang="en-US" sz="2400" dirty="0"/>
          </a:p>
        </p:txBody>
      </p:sp>
      <p:sp>
        <p:nvSpPr>
          <p:cNvPr id="15" name="Text 12"/>
          <p:cNvSpPr/>
          <p:nvPr/>
        </p:nvSpPr>
        <p:spPr>
          <a:xfrm>
            <a:off x="529590" y="7569875"/>
            <a:ext cx="8084820" cy="2420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Ideal temperature for refrigerated storage</a:t>
            </a:r>
            <a:endParaRPr lang="en-US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982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Cleaning Protocols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22233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3076337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94328" y="2849047"/>
            <a:ext cx="369522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Immediate Spill Response</a:t>
            </a:r>
            <a:endParaRPr lang="en-US" sz="2400" b="1" dirty="0"/>
          </a:p>
        </p:txBody>
      </p:sp>
      <p:sp>
        <p:nvSpPr>
          <p:cNvPr id="6" name="Text 3"/>
          <p:cNvSpPr/>
          <p:nvPr/>
        </p:nvSpPr>
        <p:spPr>
          <a:xfrm>
            <a:off x="3194328" y="3339465"/>
            <a:ext cx="369522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Clean all spills as they happen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3080861" y="3913942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793790" y="4042529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089" y="4496633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4269343"/>
            <a:ext cx="342542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Daily Cleaning Schedule</a:t>
            </a:r>
            <a:endParaRPr lang="en-US" sz="2400" b="1" dirty="0"/>
          </a:p>
        </p:txBody>
      </p:sp>
      <p:sp>
        <p:nvSpPr>
          <p:cNvPr id="11" name="Text 7"/>
          <p:cNvSpPr/>
          <p:nvPr/>
        </p:nvSpPr>
        <p:spPr>
          <a:xfrm>
            <a:off x="5368171" y="4759762"/>
            <a:ext cx="342542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Regular attention to all areas</a:t>
            </a:r>
            <a:endParaRPr lang="en-US" sz="2000" dirty="0"/>
          </a:p>
        </p:txBody>
      </p:sp>
      <p:sp>
        <p:nvSpPr>
          <p:cNvPr id="12" name="Shape 8"/>
          <p:cNvSpPr/>
          <p:nvPr/>
        </p:nvSpPr>
        <p:spPr>
          <a:xfrm>
            <a:off x="5254704" y="5334238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9"/>
          <p:cNvSpPr/>
          <p:nvPr/>
        </p:nvSpPr>
        <p:spPr>
          <a:xfrm>
            <a:off x="793790" y="5462826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011" y="5916930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2014" y="5689640"/>
            <a:ext cx="337816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Deep Cleaning Program</a:t>
            </a:r>
            <a:endParaRPr lang="en-US" sz="2400" b="1" dirty="0"/>
          </a:p>
        </p:txBody>
      </p:sp>
      <p:sp>
        <p:nvSpPr>
          <p:cNvPr id="16" name="Text 11"/>
          <p:cNvSpPr/>
          <p:nvPr/>
        </p:nvSpPr>
        <p:spPr>
          <a:xfrm>
            <a:off x="7542014" y="6180058"/>
            <a:ext cx="456140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Thorough cleaning of hard-to-reach spots</a:t>
            </a:r>
            <a:endParaRPr lang="en-US" sz="2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23053"/>
            <a:ext cx="860500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Exterior Grounds Maintenance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7988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Landscaping</a:t>
            </a:r>
            <a:endParaRPr lang="en-US" sz="2400" b="1" dirty="0"/>
          </a:p>
        </p:txBody>
      </p:sp>
      <p:sp>
        <p:nvSpPr>
          <p:cNvPr id="4" name="Text 2"/>
          <p:cNvSpPr/>
          <p:nvPr/>
        </p:nvSpPr>
        <p:spPr>
          <a:xfrm>
            <a:off x="793790" y="437995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Mow grass regularly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793790" y="482215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Trim shrubs away from building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793790" y="5264348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Remove weeds promptly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5332928" y="37988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Water Management</a:t>
            </a:r>
            <a:endParaRPr lang="en-US" sz="2400" b="1" dirty="0"/>
          </a:p>
        </p:txBody>
      </p:sp>
      <p:sp>
        <p:nvSpPr>
          <p:cNvPr id="8" name="Text 6"/>
          <p:cNvSpPr/>
          <p:nvPr/>
        </p:nvSpPr>
        <p:spPr>
          <a:xfrm>
            <a:off x="5332928" y="437995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Eliminate standing water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5332928" y="482215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Fix leaky outdoor faucets</a:t>
            </a:r>
            <a:endParaRPr lang="en-US" sz="2000" dirty="0"/>
          </a:p>
        </p:txBody>
      </p:sp>
      <p:sp>
        <p:nvSpPr>
          <p:cNvPr id="10" name="Text 8"/>
          <p:cNvSpPr/>
          <p:nvPr/>
        </p:nvSpPr>
        <p:spPr>
          <a:xfrm>
            <a:off x="5332928" y="5264348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Ensure proper drainage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9872067" y="3798808"/>
            <a:ext cx="30646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Outdoor Dining Areas</a:t>
            </a:r>
            <a:endParaRPr lang="en-US" sz="2400" b="1" dirty="0"/>
          </a:p>
        </p:txBody>
      </p:sp>
      <p:sp>
        <p:nvSpPr>
          <p:cNvPr id="12" name="Text 10"/>
          <p:cNvSpPr/>
          <p:nvPr/>
        </p:nvSpPr>
        <p:spPr>
          <a:xfrm>
            <a:off x="9872067" y="437995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Clean tables and chairs daily</a:t>
            </a:r>
            <a:endParaRPr lang="en-US" sz="2000" dirty="0"/>
          </a:p>
        </p:txBody>
      </p:sp>
      <p:sp>
        <p:nvSpPr>
          <p:cNvPr id="13" name="Text 11"/>
          <p:cNvSpPr/>
          <p:nvPr/>
        </p:nvSpPr>
        <p:spPr>
          <a:xfrm>
            <a:off x="9872067" y="482215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Use approved pest barriers</a:t>
            </a:r>
            <a:endParaRPr lang="en-US" sz="2000" dirty="0"/>
          </a:p>
        </p:txBody>
      </p:sp>
      <p:sp>
        <p:nvSpPr>
          <p:cNvPr id="14" name="Text 12"/>
          <p:cNvSpPr/>
          <p:nvPr/>
        </p:nvSpPr>
        <p:spPr>
          <a:xfrm>
            <a:off x="9872067" y="5264348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Empty trash frequently</a:t>
            </a:r>
            <a:endParaRPr lang="en-US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74815"/>
            <a:ext cx="729245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Identifying Common Flies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423755"/>
            <a:ext cx="7556421" cy="4431030"/>
          </a:xfrm>
          <a:prstGeom prst="roundRect">
            <a:avLst>
              <a:gd name="adj" fmla="val 2150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287810" y="2431375"/>
            <a:ext cx="75411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6514862" y="2575084"/>
            <a:ext cx="1427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Type</a:t>
            </a:r>
            <a:endParaRPr lang="en-US" sz="2400" b="1" dirty="0"/>
          </a:p>
        </p:txBody>
      </p:sp>
      <p:sp>
        <p:nvSpPr>
          <p:cNvPr id="7" name="Text 4"/>
          <p:cNvSpPr/>
          <p:nvPr/>
        </p:nvSpPr>
        <p:spPr>
          <a:xfrm>
            <a:off x="8403908" y="2575084"/>
            <a:ext cx="14239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Appearance</a:t>
            </a:r>
            <a:endParaRPr lang="en-US" sz="2400" b="1" dirty="0"/>
          </a:p>
        </p:txBody>
      </p:sp>
      <p:sp>
        <p:nvSpPr>
          <p:cNvPr id="8" name="Text 5"/>
          <p:cNvSpPr/>
          <p:nvPr/>
        </p:nvSpPr>
        <p:spPr>
          <a:xfrm>
            <a:off x="10289143" y="2575084"/>
            <a:ext cx="14239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Habitat</a:t>
            </a:r>
            <a:endParaRPr lang="en-US" sz="2400" b="1" dirty="0"/>
          </a:p>
        </p:txBody>
      </p:sp>
      <p:sp>
        <p:nvSpPr>
          <p:cNvPr id="9" name="Text 6"/>
          <p:cNvSpPr/>
          <p:nvPr/>
        </p:nvSpPr>
        <p:spPr>
          <a:xfrm>
            <a:off x="12174379" y="2575084"/>
            <a:ext cx="1427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Signs</a:t>
            </a:r>
            <a:endParaRPr lang="en-US" sz="2400" b="1" dirty="0"/>
          </a:p>
        </p:txBody>
      </p:sp>
      <p:sp>
        <p:nvSpPr>
          <p:cNvPr id="10" name="Shape 7"/>
          <p:cNvSpPr/>
          <p:nvPr/>
        </p:nvSpPr>
        <p:spPr>
          <a:xfrm>
            <a:off x="6287810" y="3081695"/>
            <a:ext cx="7541181" cy="137612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514862" y="3225403"/>
            <a:ext cx="1427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Houseflies</a:t>
            </a:r>
            <a:endParaRPr lang="en-US" sz="2000" b="1" dirty="0"/>
          </a:p>
        </p:txBody>
      </p:sp>
      <p:sp>
        <p:nvSpPr>
          <p:cNvPr id="12" name="Text 9"/>
          <p:cNvSpPr/>
          <p:nvPr/>
        </p:nvSpPr>
        <p:spPr>
          <a:xfrm>
            <a:off x="8403908" y="3225403"/>
            <a:ext cx="142398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Gray, 1/4 inch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10289143" y="3225403"/>
            <a:ext cx="142398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Garbage, food waste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12174379" y="3225403"/>
            <a:ext cx="142779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Flying insects, buzzing</a:t>
            </a:r>
            <a:endParaRPr lang="en-US" sz="2000" dirty="0"/>
          </a:p>
        </p:txBody>
      </p:sp>
      <p:sp>
        <p:nvSpPr>
          <p:cNvPr id="15" name="Shape 12"/>
          <p:cNvSpPr/>
          <p:nvPr/>
        </p:nvSpPr>
        <p:spPr>
          <a:xfrm>
            <a:off x="6287810" y="4457819"/>
            <a:ext cx="7541181" cy="137612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Text 13"/>
          <p:cNvSpPr/>
          <p:nvPr/>
        </p:nvSpPr>
        <p:spPr>
          <a:xfrm>
            <a:off x="6514862" y="4601528"/>
            <a:ext cx="1427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Fruit Flies</a:t>
            </a:r>
            <a:endParaRPr lang="en-US" sz="2000" b="1" dirty="0"/>
          </a:p>
        </p:txBody>
      </p:sp>
      <p:sp>
        <p:nvSpPr>
          <p:cNvPr id="17" name="Text 14"/>
          <p:cNvSpPr/>
          <p:nvPr/>
        </p:nvSpPr>
        <p:spPr>
          <a:xfrm>
            <a:off x="8403908" y="4601528"/>
            <a:ext cx="142398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Tan/brown, tiny</a:t>
            </a:r>
            <a:endParaRPr lang="en-US" sz="2000" dirty="0"/>
          </a:p>
        </p:txBody>
      </p:sp>
      <p:sp>
        <p:nvSpPr>
          <p:cNvPr id="18" name="Text 15"/>
          <p:cNvSpPr/>
          <p:nvPr/>
        </p:nvSpPr>
        <p:spPr>
          <a:xfrm>
            <a:off x="10289143" y="4601528"/>
            <a:ext cx="142398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Produce, drains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12174379" y="4601528"/>
            <a:ext cx="142779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Swarms near fruit, beverages</a:t>
            </a:r>
            <a:endParaRPr lang="en-US" sz="2000" dirty="0"/>
          </a:p>
        </p:txBody>
      </p:sp>
      <p:sp>
        <p:nvSpPr>
          <p:cNvPr id="20" name="Shape 17"/>
          <p:cNvSpPr/>
          <p:nvPr/>
        </p:nvSpPr>
        <p:spPr>
          <a:xfrm>
            <a:off x="6287810" y="5833943"/>
            <a:ext cx="7541181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Text 18"/>
          <p:cNvSpPr/>
          <p:nvPr/>
        </p:nvSpPr>
        <p:spPr>
          <a:xfrm>
            <a:off x="6514862" y="5977652"/>
            <a:ext cx="142779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Drain Flies</a:t>
            </a:r>
            <a:endParaRPr lang="en-US" sz="2000" b="1" dirty="0"/>
          </a:p>
        </p:txBody>
      </p:sp>
      <p:sp>
        <p:nvSpPr>
          <p:cNvPr id="22" name="Text 19"/>
          <p:cNvSpPr/>
          <p:nvPr/>
        </p:nvSpPr>
        <p:spPr>
          <a:xfrm>
            <a:off x="8403908" y="5977652"/>
            <a:ext cx="142398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Moth-like, fuzzy</a:t>
            </a:r>
            <a:endParaRPr lang="en-US" sz="2000" dirty="0"/>
          </a:p>
        </p:txBody>
      </p:sp>
      <p:sp>
        <p:nvSpPr>
          <p:cNvPr id="23" name="Text 20"/>
          <p:cNvSpPr/>
          <p:nvPr/>
        </p:nvSpPr>
        <p:spPr>
          <a:xfrm>
            <a:off x="10289143" y="5977652"/>
            <a:ext cx="142398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Drains, moist areas</a:t>
            </a:r>
            <a:endParaRPr lang="en-US" sz="2000" dirty="0"/>
          </a:p>
        </p:txBody>
      </p:sp>
      <p:sp>
        <p:nvSpPr>
          <p:cNvPr id="24" name="Text 21"/>
          <p:cNvSpPr/>
          <p:nvPr/>
        </p:nvSpPr>
        <p:spPr>
          <a:xfrm>
            <a:off x="12174379" y="5977652"/>
            <a:ext cx="142779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Near sinks, floor drains</a:t>
            </a:r>
            <a:endParaRPr lang="en-US" sz="2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6715"/>
            <a:ext cx="694324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Cockroach Identification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0" y="2645093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608" y="2645093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926" y="2645093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8124" y="2645093"/>
            <a:ext cx="3120866" cy="3120866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793790" y="616708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Cockroaches are nocturnal, preferring dark, warm, moist areas. Look for droppings resembling black pepper, egg cases, and a distinct oily odor.</a:t>
            </a:r>
            <a:endParaRPr lang="en-US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76663"/>
            <a:ext cx="567154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Rodent Recognition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1524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Rats</a:t>
            </a:r>
            <a:endParaRPr lang="en-US" sz="2400" b="1" dirty="0"/>
          </a:p>
        </p:txBody>
      </p:sp>
      <p:sp>
        <p:nvSpPr>
          <p:cNvPr id="4" name="Text 2"/>
          <p:cNvSpPr/>
          <p:nvPr/>
        </p:nvSpPr>
        <p:spPr>
          <a:xfrm>
            <a:off x="793790" y="3733562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Larger bodies (7-10 inches) with blunt snouts and thick tails.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793790" y="466344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Leave larger droppings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793790" y="5105638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Can climb and swim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793790" y="5547836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Require larger entry points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5332928" y="31524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Mice</a:t>
            </a:r>
            <a:endParaRPr lang="en-US" sz="2400" b="1" dirty="0"/>
          </a:p>
        </p:txBody>
      </p:sp>
      <p:sp>
        <p:nvSpPr>
          <p:cNvPr id="9" name="Text 7"/>
          <p:cNvSpPr/>
          <p:nvPr/>
        </p:nvSpPr>
        <p:spPr>
          <a:xfrm>
            <a:off x="5332928" y="3733562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Smaller bodies (2-4 inches) with pointed snouts and thin tails.</a:t>
            </a:r>
            <a:endParaRPr lang="en-US" sz="2000" dirty="0"/>
          </a:p>
        </p:txBody>
      </p:sp>
      <p:sp>
        <p:nvSpPr>
          <p:cNvPr id="10" name="Text 8"/>
          <p:cNvSpPr/>
          <p:nvPr/>
        </p:nvSpPr>
        <p:spPr>
          <a:xfrm>
            <a:off x="5332928" y="466344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Leave rice-sized droppings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5332928" y="5105638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Excellent climbers</a:t>
            </a:r>
            <a:endParaRPr lang="en-US" sz="2000" dirty="0"/>
          </a:p>
        </p:txBody>
      </p:sp>
      <p:sp>
        <p:nvSpPr>
          <p:cNvPr id="12" name="Text 10"/>
          <p:cNvSpPr/>
          <p:nvPr/>
        </p:nvSpPr>
        <p:spPr>
          <a:xfrm>
            <a:off x="5332928" y="5547836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Can squeeze through dime-sized holes</a:t>
            </a:r>
            <a:endParaRPr lang="en-US" sz="2000" dirty="0"/>
          </a:p>
        </p:txBody>
      </p:sp>
      <p:sp>
        <p:nvSpPr>
          <p:cNvPr id="13" name="Text 11"/>
          <p:cNvSpPr/>
          <p:nvPr/>
        </p:nvSpPr>
        <p:spPr>
          <a:xfrm>
            <a:off x="9872067" y="31524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Warning Signs</a:t>
            </a:r>
            <a:endParaRPr lang="en-US" sz="2400" b="1" dirty="0"/>
          </a:p>
        </p:txBody>
      </p:sp>
      <p:sp>
        <p:nvSpPr>
          <p:cNvPr id="14" name="Text 12"/>
          <p:cNvSpPr/>
          <p:nvPr/>
        </p:nvSpPr>
        <p:spPr>
          <a:xfrm>
            <a:off x="9872067" y="373356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Droppings near food areas</a:t>
            </a:r>
            <a:endParaRPr lang="en-US" sz="2000" dirty="0"/>
          </a:p>
        </p:txBody>
      </p:sp>
      <p:sp>
        <p:nvSpPr>
          <p:cNvPr id="15" name="Text 13"/>
          <p:cNvSpPr/>
          <p:nvPr/>
        </p:nvSpPr>
        <p:spPr>
          <a:xfrm>
            <a:off x="9872067" y="417576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Gnaw marks on packages</a:t>
            </a:r>
            <a:endParaRPr lang="en-US" sz="2000" dirty="0"/>
          </a:p>
        </p:txBody>
      </p:sp>
      <p:sp>
        <p:nvSpPr>
          <p:cNvPr id="16" name="Text 14"/>
          <p:cNvSpPr/>
          <p:nvPr/>
        </p:nvSpPr>
        <p:spPr>
          <a:xfrm>
            <a:off x="9872067" y="4617958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Grease marks along walls</a:t>
            </a:r>
            <a:endParaRPr lang="en-US" sz="2000" dirty="0"/>
          </a:p>
        </p:txBody>
      </p:sp>
      <p:sp>
        <p:nvSpPr>
          <p:cNvPr id="17" name="Text 15"/>
          <p:cNvSpPr/>
          <p:nvPr/>
        </p:nvSpPr>
        <p:spPr>
          <a:xfrm>
            <a:off x="9872067" y="5060156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Nesting materials</a:t>
            </a:r>
            <a:endParaRPr lang="en-US" sz="2000" dirty="0"/>
          </a:p>
        </p:txBody>
      </p:sp>
      <p:sp>
        <p:nvSpPr>
          <p:cNvPr id="18" name="Text 16"/>
          <p:cNvSpPr/>
          <p:nvPr/>
        </p:nvSpPr>
        <p:spPr>
          <a:xfrm>
            <a:off x="9872067" y="5502354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Scratching sounds</a:t>
            </a:r>
            <a:endParaRPr lang="en-US" sz="2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047512"/>
            <a:ext cx="677084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Signs of Pest Infestation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09645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60" y="2138958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17306" y="217431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Droppings</a:t>
            </a:r>
            <a:endParaRPr lang="en-US" sz="2400" b="1" dirty="0"/>
          </a:p>
        </p:txBody>
      </p:sp>
      <p:sp>
        <p:nvSpPr>
          <p:cNvPr id="7" name="Text 3"/>
          <p:cNvSpPr/>
          <p:nvPr/>
        </p:nvSpPr>
        <p:spPr>
          <a:xfrm>
            <a:off x="7017306" y="2664738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Look near walls, in drawers, and under equipment.</a:t>
            </a:r>
            <a:endParaRPr lang="en-US" sz="2000" dirty="0"/>
          </a:p>
        </p:txBody>
      </p:sp>
      <p:sp>
        <p:nvSpPr>
          <p:cNvPr id="8" name="Shape 4"/>
          <p:cNvSpPr/>
          <p:nvPr/>
        </p:nvSpPr>
        <p:spPr>
          <a:xfrm>
            <a:off x="6280190" y="348126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260" y="3523774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017306" y="35591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Gnaw Marks</a:t>
            </a:r>
            <a:endParaRPr lang="en-US" sz="2400" b="1" dirty="0"/>
          </a:p>
        </p:txBody>
      </p:sp>
      <p:sp>
        <p:nvSpPr>
          <p:cNvPr id="11" name="Text 6"/>
          <p:cNvSpPr/>
          <p:nvPr/>
        </p:nvSpPr>
        <p:spPr>
          <a:xfrm>
            <a:off x="7017306" y="4049554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Check packaging, wires, and wooden structures.</a:t>
            </a:r>
            <a:endParaRPr lang="en-US" sz="2000" dirty="0"/>
          </a:p>
        </p:txBody>
      </p:sp>
      <p:sp>
        <p:nvSpPr>
          <p:cNvPr id="12" name="Shape 7"/>
          <p:cNvSpPr/>
          <p:nvPr/>
        </p:nvSpPr>
        <p:spPr>
          <a:xfrm>
            <a:off x="6280190" y="486608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260" y="4908590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017306" y="49439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Unusual Odors</a:t>
            </a:r>
            <a:endParaRPr lang="en-US" sz="2400" b="1" dirty="0"/>
          </a:p>
        </p:txBody>
      </p:sp>
      <p:sp>
        <p:nvSpPr>
          <p:cNvPr id="15" name="Text 9"/>
          <p:cNvSpPr/>
          <p:nvPr/>
        </p:nvSpPr>
        <p:spPr>
          <a:xfrm>
            <a:off x="7017306" y="543437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Notice musty, oily, or ammonia-like smells.</a:t>
            </a:r>
            <a:endParaRPr lang="en-US" sz="2000" dirty="0"/>
          </a:p>
        </p:txBody>
      </p:sp>
      <p:sp>
        <p:nvSpPr>
          <p:cNvPr id="16" name="Shape 10"/>
          <p:cNvSpPr/>
          <p:nvPr/>
        </p:nvSpPr>
        <p:spPr>
          <a:xfrm>
            <a:off x="6280190" y="625090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5260" y="6293406"/>
            <a:ext cx="340162" cy="425291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7017306" y="63287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Nesting Materials</a:t>
            </a:r>
            <a:endParaRPr lang="en-US" sz="2400" dirty="0"/>
          </a:p>
        </p:txBody>
      </p:sp>
      <p:sp>
        <p:nvSpPr>
          <p:cNvPr id="19" name="Text 12"/>
          <p:cNvSpPr/>
          <p:nvPr/>
        </p:nvSpPr>
        <p:spPr>
          <a:xfrm>
            <a:off x="7017306" y="681918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Shredded paper, fabric, or insulation in corners.</a:t>
            </a:r>
            <a:endParaRPr lang="en-US" sz="2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1037510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Working with Pest Control Operators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Selection</a:t>
            </a:r>
            <a:endParaRPr lang="en-US" sz="2400" b="1" dirty="0"/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Choose licensed, insured PCOs with foodservice experience</a:t>
            </a:r>
            <a:endParaRPr lang="en-US" sz="20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Inspection</a:t>
            </a:r>
            <a:endParaRPr lang="en-US" sz="2400" b="1" dirty="0"/>
          </a:p>
        </p:txBody>
      </p:sp>
      <p:sp>
        <p:nvSpPr>
          <p:cNvPr id="8" name="Text 4"/>
          <p:cNvSpPr/>
          <p:nvPr/>
        </p:nvSpPr>
        <p:spPr>
          <a:xfrm>
            <a:off x="9937790" y="335196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Schedule comprehensive facility assessment</a:t>
            </a:r>
            <a:endParaRPr lang="en-US" sz="20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Treatment Plan</a:t>
            </a:r>
            <a:endParaRPr lang="en-US" sz="2400" b="1" dirty="0"/>
          </a:p>
        </p:txBody>
      </p:sp>
      <p:sp>
        <p:nvSpPr>
          <p:cNvPr id="12" name="Text 6"/>
          <p:cNvSpPr/>
          <p:nvPr/>
        </p:nvSpPr>
        <p:spPr>
          <a:xfrm>
            <a:off x="9937790" y="58045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Review proposed IPM strategies and schedules</a:t>
            </a:r>
            <a:endParaRPr lang="en-US" sz="20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Monitoring</a:t>
            </a:r>
            <a:endParaRPr lang="en-US" sz="2400" b="1" dirty="0"/>
          </a:p>
        </p:txBody>
      </p:sp>
      <p:sp>
        <p:nvSpPr>
          <p:cNvPr id="16" name="Text 8"/>
          <p:cNvSpPr/>
          <p:nvPr/>
        </p:nvSpPr>
        <p:spPr>
          <a:xfrm>
            <a:off x="793790" y="580453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Review service reports and evaluate effectiveness</a:t>
            </a:r>
            <a:endParaRPr lang="en-US" sz="200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3073" y="608409"/>
            <a:ext cx="7597854" cy="1380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What is Integrated Pest Management?</a:t>
            </a:r>
            <a:endParaRPr lang="en-US" sz="43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073" y="2320052"/>
            <a:ext cx="1104424" cy="132528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08728" y="2540913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Prevention</a:t>
            </a:r>
            <a:endParaRPr lang="en-US" sz="2400" dirty="0"/>
          </a:p>
        </p:txBody>
      </p:sp>
      <p:sp>
        <p:nvSpPr>
          <p:cNvPr id="6" name="Text 2"/>
          <p:cNvSpPr/>
          <p:nvPr/>
        </p:nvSpPr>
        <p:spPr>
          <a:xfrm>
            <a:off x="2208728" y="3018473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Block pest entry points and eliminate attractants</a:t>
            </a:r>
            <a:endParaRPr lang="en-US" sz="20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073" y="3645337"/>
            <a:ext cx="1104424" cy="132528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08728" y="3866198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Monitoring</a:t>
            </a:r>
            <a:endParaRPr lang="en-US" sz="2400" dirty="0"/>
          </a:p>
        </p:txBody>
      </p:sp>
      <p:sp>
        <p:nvSpPr>
          <p:cNvPr id="9" name="Text 4"/>
          <p:cNvSpPr/>
          <p:nvPr/>
        </p:nvSpPr>
        <p:spPr>
          <a:xfrm>
            <a:off x="2208728" y="4343757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Regular inspection for early detection</a:t>
            </a:r>
            <a:endParaRPr lang="en-US" sz="20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073" y="4970621"/>
            <a:ext cx="1104424" cy="132528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08728" y="5191482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Control</a:t>
            </a:r>
            <a:endParaRPr lang="en-US" sz="2400" dirty="0"/>
          </a:p>
        </p:txBody>
      </p:sp>
      <p:sp>
        <p:nvSpPr>
          <p:cNvPr id="12" name="Text 6"/>
          <p:cNvSpPr/>
          <p:nvPr/>
        </p:nvSpPr>
        <p:spPr>
          <a:xfrm>
            <a:off x="2208728" y="5669042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Targeted methods to eliminate pests</a:t>
            </a:r>
            <a:endParaRPr lang="en-US" sz="20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073" y="6295906"/>
            <a:ext cx="1104424" cy="132528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208728" y="6516767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Evaluation</a:t>
            </a:r>
            <a:endParaRPr lang="en-US" sz="2400" dirty="0"/>
          </a:p>
        </p:txBody>
      </p:sp>
      <p:sp>
        <p:nvSpPr>
          <p:cNvPr id="15" name="Text 8"/>
          <p:cNvSpPr/>
          <p:nvPr/>
        </p:nvSpPr>
        <p:spPr>
          <a:xfrm>
            <a:off x="2208728" y="6994327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Assess effectiveness and adjust strategies</a:t>
            </a:r>
            <a:endParaRPr lang="en-US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2321" y="371118"/>
            <a:ext cx="4059555" cy="421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Choosing the Right PCO</a:t>
            </a:r>
            <a:endParaRPr lang="en-US" sz="26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21" y="1062752"/>
            <a:ext cx="3374231" cy="20853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015264" y="1062752"/>
            <a:ext cx="1687116" cy="210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Verify Credentials</a:t>
            </a:r>
            <a:endParaRPr lang="en-US" sz="2400" b="1" dirty="0"/>
          </a:p>
        </p:txBody>
      </p:sp>
      <p:sp>
        <p:nvSpPr>
          <p:cNvPr id="5" name="Text 2"/>
          <p:cNvSpPr/>
          <p:nvPr/>
        </p:nvSpPr>
        <p:spPr>
          <a:xfrm>
            <a:off x="4015263" y="1500604"/>
            <a:ext cx="10142815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Ensure proper licensing and certification for your state.</a:t>
            </a:r>
            <a:endParaRPr lang="en-US" sz="20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21" y="3418046"/>
            <a:ext cx="3374231" cy="208538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015264" y="3418046"/>
            <a:ext cx="1687116" cy="210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Check Experience</a:t>
            </a:r>
            <a:endParaRPr lang="en-US" sz="2400" b="1" dirty="0"/>
          </a:p>
        </p:txBody>
      </p:sp>
      <p:sp>
        <p:nvSpPr>
          <p:cNvPr id="8" name="Text 4"/>
          <p:cNvSpPr/>
          <p:nvPr/>
        </p:nvSpPr>
        <p:spPr>
          <a:xfrm>
            <a:off x="4015262" y="3782883"/>
            <a:ext cx="10142815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Ask for references from other foodservice clients.</a:t>
            </a:r>
            <a:endParaRPr lang="en-US" sz="20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21" y="5773341"/>
            <a:ext cx="3374231" cy="20853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015264" y="5773341"/>
            <a:ext cx="1974890" cy="210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Review Documentation</a:t>
            </a:r>
            <a:endParaRPr lang="en-US" sz="2400" b="1" dirty="0"/>
          </a:p>
        </p:txBody>
      </p:sp>
      <p:sp>
        <p:nvSpPr>
          <p:cNvPr id="11" name="Text 6"/>
          <p:cNvSpPr/>
          <p:nvPr/>
        </p:nvSpPr>
        <p:spPr>
          <a:xfrm>
            <a:off x="4015264" y="6121758"/>
            <a:ext cx="10142815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Evaluate sample reports and treatment plans.</a:t>
            </a:r>
            <a:endParaRPr lang="en-US" sz="2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9825"/>
            <a:ext cx="1046476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Effective Pest Treatment Approaches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22233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3076337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94328" y="2849047"/>
            <a:ext cx="402478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Non-Chemical Methods First</a:t>
            </a:r>
            <a:endParaRPr lang="en-US" sz="2400" b="1" dirty="0"/>
          </a:p>
        </p:txBody>
      </p:sp>
      <p:sp>
        <p:nvSpPr>
          <p:cNvPr id="6" name="Text 3"/>
          <p:cNvSpPr/>
          <p:nvPr/>
        </p:nvSpPr>
        <p:spPr>
          <a:xfrm>
            <a:off x="3194328" y="3339465"/>
            <a:ext cx="43354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Start with traps, barriers, and sanitation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3080861" y="3913942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793790" y="4042529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089" y="4496633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4269343"/>
            <a:ext cx="31120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Targeted Applications</a:t>
            </a:r>
            <a:endParaRPr lang="en-US" sz="2400" b="1" dirty="0"/>
          </a:p>
        </p:txBody>
      </p:sp>
      <p:sp>
        <p:nvSpPr>
          <p:cNvPr id="11" name="Text 7"/>
          <p:cNvSpPr/>
          <p:nvPr/>
        </p:nvSpPr>
        <p:spPr>
          <a:xfrm>
            <a:off x="5368171" y="4759762"/>
            <a:ext cx="43929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Use precise treatments for specific pests</a:t>
            </a:r>
            <a:endParaRPr lang="en-US" sz="2000" dirty="0"/>
          </a:p>
        </p:txBody>
      </p:sp>
      <p:sp>
        <p:nvSpPr>
          <p:cNvPr id="12" name="Shape 8"/>
          <p:cNvSpPr/>
          <p:nvPr/>
        </p:nvSpPr>
        <p:spPr>
          <a:xfrm>
            <a:off x="5254704" y="5334238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9"/>
          <p:cNvSpPr/>
          <p:nvPr/>
        </p:nvSpPr>
        <p:spPr>
          <a:xfrm>
            <a:off x="793790" y="5462826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011" y="5916930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2014" y="5689640"/>
            <a:ext cx="316134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Minimal Chemical Use</a:t>
            </a:r>
            <a:endParaRPr lang="en-US" sz="2400" b="1" dirty="0"/>
          </a:p>
        </p:txBody>
      </p:sp>
      <p:sp>
        <p:nvSpPr>
          <p:cNvPr id="16" name="Text 11"/>
          <p:cNvSpPr/>
          <p:nvPr/>
        </p:nvSpPr>
        <p:spPr>
          <a:xfrm>
            <a:off x="7542014" y="6180058"/>
            <a:ext cx="368510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Apply least toxic effective options</a:t>
            </a:r>
            <a:endParaRPr lang="en-US" sz="2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7559" y="553522"/>
            <a:ext cx="6512600" cy="6260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Safe Pesticide Application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559" y="1480066"/>
            <a:ext cx="1001673" cy="232564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89746" y="1680329"/>
            <a:ext cx="2504361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Pre-Application</a:t>
            </a:r>
            <a:endParaRPr lang="en-US" sz="2400" b="1" dirty="0"/>
          </a:p>
        </p:txBody>
      </p:sp>
      <p:sp>
        <p:nvSpPr>
          <p:cNvPr id="6" name="Text 2"/>
          <p:cNvSpPr/>
          <p:nvPr/>
        </p:nvSpPr>
        <p:spPr>
          <a:xfrm>
            <a:off x="7489746" y="2113359"/>
            <a:ext cx="6439495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Remove or cover all food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7489746" y="2503884"/>
            <a:ext cx="6439495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Cover food-contact surfaces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7489746" y="2894409"/>
            <a:ext cx="6439495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Clear treatment areas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7489746" y="3284934"/>
            <a:ext cx="6439495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Post required notices</a:t>
            </a:r>
            <a:endParaRPr lang="en-US" sz="20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7559" y="3805714"/>
            <a:ext cx="1001673" cy="193512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489746" y="4005977"/>
            <a:ext cx="2504361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During Application</a:t>
            </a:r>
            <a:endParaRPr lang="en-US" sz="2400" b="1" dirty="0"/>
          </a:p>
        </p:txBody>
      </p:sp>
      <p:sp>
        <p:nvSpPr>
          <p:cNvPr id="12" name="Text 7"/>
          <p:cNvSpPr/>
          <p:nvPr/>
        </p:nvSpPr>
        <p:spPr>
          <a:xfrm>
            <a:off x="7489746" y="4439007"/>
            <a:ext cx="6439495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Only licensed PCOs apply pesticides</a:t>
            </a:r>
            <a:endParaRPr lang="en-US" sz="2000" dirty="0"/>
          </a:p>
        </p:txBody>
      </p:sp>
      <p:sp>
        <p:nvSpPr>
          <p:cNvPr id="13" name="Text 8"/>
          <p:cNvSpPr/>
          <p:nvPr/>
        </p:nvSpPr>
        <p:spPr>
          <a:xfrm>
            <a:off x="7489746" y="4829532"/>
            <a:ext cx="6439495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Staff should vacate treatment areas</a:t>
            </a:r>
            <a:endParaRPr lang="en-US" sz="2000" dirty="0"/>
          </a:p>
        </p:txBody>
      </p:sp>
      <p:sp>
        <p:nvSpPr>
          <p:cNvPr id="14" name="Text 9"/>
          <p:cNvSpPr/>
          <p:nvPr/>
        </p:nvSpPr>
        <p:spPr>
          <a:xfrm>
            <a:off x="7489746" y="5220057"/>
            <a:ext cx="6439495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Ensure proper ventilation</a:t>
            </a:r>
            <a:endParaRPr lang="en-US" sz="200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7559" y="5740837"/>
            <a:ext cx="1001673" cy="1935123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7489746" y="5941100"/>
            <a:ext cx="2504361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Post-Application</a:t>
            </a:r>
            <a:endParaRPr lang="en-US" sz="2400" b="1" dirty="0"/>
          </a:p>
        </p:txBody>
      </p:sp>
      <p:sp>
        <p:nvSpPr>
          <p:cNvPr id="17" name="Text 11"/>
          <p:cNvSpPr/>
          <p:nvPr/>
        </p:nvSpPr>
        <p:spPr>
          <a:xfrm>
            <a:off x="7489746" y="6374130"/>
            <a:ext cx="6439495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Wait specified reentry period</a:t>
            </a:r>
            <a:endParaRPr lang="en-US" sz="2000" dirty="0"/>
          </a:p>
        </p:txBody>
      </p:sp>
      <p:sp>
        <p:nvSpPr>
          <p:cNvPr id="18" name="Text 12"/>
          <p:cNvSpPr/>
          <p:nvPr/>
        </p:nvSpPr>
        <p:spPr>
          <a:xfrm>
            <a:off x="7489746" y="6764655"/>
            <a:ext cx="6439495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Clean and sanitize surfaces</a:t>
            </a:r>
            <a:endParaRPr lang="en-US" sz="2000" dirty="0"/>
          </a:p>
        </p:txBody>
      </p:sp>
      <p:sp>
        <p:nvSpPr>
          <p:cNvPr id="19" name="Text 13"/>
          <p:cNvSpPr/>
          <p:nvPr/>
        </p:nvSpPr>
        <p:spPr>
          <a:xfrm>
            <a:off x="7489746" y="7155180"/>
            <a:ext cx="6439495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Document application details</a:t>
            </a:r>
            <a:endParaRPr lang="en-US" sz="2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7230" y="1028938"/>
            <a:ext cx="7620595" cy="622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Pesticide Storage and Disposal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97230" y="1950482"/>
            <a:ext cx="7749540" cy="1163122"/>
          </a:xfrm>
          <a:prstGeom prst="roundRect">
            <a:avLst>
              <a:gd name="adj" fmla="val 719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904042" y="2157293"/>
            <a:ext cx="3026688" cy="311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Original Containers Only</a:t>
            </a:r>
            <a:endParaRPr lang="en-US" sz="2400" b="1" dirty="0"/>
          </a:p>
        </p:txBody>
      </p:sp>
      <p:sp>
        <p:nvSpPr>
          <p:cNvPr id="6" name="Text 3"/>
          <p:cNvSpPr/>
          <p:nvPr/>
        </p:nvSpPr>
        <p:spPr>
          <a:xfrm>
            <a:off x="904042" y="2588181"/>
            <a:ext cx="7335917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Never transfer pesticides to unmarked bottles. Keep original labels intact.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697230" y="3312795"/>
            <a:ext cx="7749540" cy="1163122"/>
          </a:xfrm>
          <a:prstGeom prst="roundRect">
            <a:avLst>
              <a:gd name="adj" fmla="val 719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904042" y="3519607"/>
            <a:ext cx="2490430" cy="311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Secure Storage</a:t>
            </a:r>
            <a:endParaRPr lang="en-US" sz="2400" b="1" dirty="0"/>
          </a:p>
        </p:txBody>
      </p:sp>
      <p:sp>
        <p:nvSpPr>
          <p:cNvPr id="9" name="Text 6"/>
          <p:cNvSpPr/>
          <p:nvPr/>
        </p:nvSpPr>
        <p:spPr>
          <a:xfrm>
            <a:off x="904042" y="3950494"/>
            <a:ext cx="7335917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Store in locked cabinets away from food, utensils, and preparation areas.</a:t>
            </a:r>
            <a:endParaRPr lang="en-US" sz="2000" dirty="0"/>
          </a:p>
        </p:txBody>
      </p:sp>
      <p:sp>
        <p:nvSpPr>
          <p:cNvPr id="10" name="Shape 7"/>
          <p:cNvSpPr/>
          <p:nvPr/>
        </p:nvSpPr>
        <p:spPr>
          <a:xfrm>
            <a:off x="697230" y="4675108"/>
            <a:ext cx="7749540" cy="1163122"/>
          </a:xfrm>
          <a:prstGeom prst="roundRect">
            <a:avLst>
              <a:gd name="adj" fmla="val 719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904042" y="4881920"/>
            <a:ext cx="2901910" cy="311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Inventory Management</a:t>
            </a:r>
            <a:endParaRPr lang="en-US" sz="2400" b="1" dirty="0"/>
          </a:p>
        </p:txBody>
      </p:sp>
      <p:sp>
        <p:nvSpPr>
          <p:cNvPr id="12" name="Text 9"/>
          <p:cNvSpPr/>
          <p:nvPr/>
        </p:nvSpPr>
        <p:spPr>
          <a:xfrm>
            <a:off x="904042" y="5312807"/>
            <a:ext cx="7335917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Track usage and disposal dates. Minimize quantities stored on-site.</a:t>
            </a:r>
            <a:endParaRPr lang="en-US" sz="2000" dirty="0"/>
          </a:p>
        </p:txBody>
      </p:sp>
      <p:sp>
        <p:nvSpPr>
          <p:cNvPr id="13" name="Shape 10"/>
          <p:cNvSpPr/>
          <p:nvPr/>
        </p:nvSpPr>
        <p:spPr>
          <a:xfrm>
            <a:off x="697230" y="6037421"/>
            <a:ext cx="7749540" cy="1163122"/>
          </a:xfrm>
          <a:prstGeom prst="roundRect">
            <a:avLst>
              <a:gd name="adj" fmla="val 719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904042" y="6244233"/>
            <a:ext cx="2490430" cy="311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Proper Disposal</a:t>
            </a:r>
            <a:endParaRPr lang="en-US" sz="2400" b="1" dirty="0"/>
          </a:p>
        </p:txBody>
      </p:sp>
      <p:sp>
        <p:nvSpPr>
          <p:cNvPr id="15" name="Text 12"/>
          <p:cNvSpPr/>
          <p:nvPr/>
        </p:nvSpPr>
        <p:spPr>
          <a:xfrm>
            <a:off x="904042" y="6675120"/>
            <a:ext cx="7335917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Follow label instructions and local hazardous waste regulations.</a:t>
            </a:r>
            <a:endParaRPr lang="en-US" sz="2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14005" y="482441"/>
            <a:ext cx="4385786" cy="5482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Daily IPM Checklist</a:t>
            </a:r>
            <a:endParaRPr lang="en-US" sz="3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05" y="1381482"/>
            <a:ext cx="13402389" cy="750522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5962"/>
            <a:ext cx="605420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IPM Program Success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2188369"/>
            <a:ext cx="2152055" cy="130694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2804398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57217" y="2415183"/>
            <a:ext cx="323504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Pest-Free Environment</a:t>
            </a:r>
            <a:endParaRPr lang="en-US" sz="2400" b="1" dirty="0"/>
          </a:p>
        </p:txBody>
      </p:sp>
      <p:sp>
        <p:nvSpPr>
          <p:cNvPr id="6" name="Text 2"/>
          <p:cNvSpPr/>
          <p:nvPr/>
        </p:nvSpPr>
        <p:spPr>
          <a:xfrm>
            <a:off x="5357217" y="2905601"/>
            <a:ext cx="329648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Safe food, satisfied customers</a:t>
            </a:r>
            <a:endParaRPr lang="en-US" sz="2000" dirty="0"/>
          </a:p>
        </p:txBody>
      </p:sp>
      <p:sp>
        <p:nvSpPr>
          <p:cNvPr id="7" name="Shape 3"/>
          <p:cNvSpPr/>
          <p:nvPr/>
        </p:nvSpPr>
        <p:spPr>
          <a:xfrm>
            <a:off x="5187077" y="3508415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2381" y="3551992"/>
            <a:ext cx="4304109" cy="1306949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3894892" y="4006096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500" dirty="0"/>
          </a:p>
        </p:txBody>
      </p:sp>
      <p:sp>
        <p:nvSpPr>
          <p:cNvPr id="10" name="Text 5"/>
          <p:cNvSpPr/>
          <p:nvPr/>
        </p:nvSpPr>
        <p:spPr>
          <a:xfrm>
            <a:off x="6433304" y="37788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Regular Monitoring</a:t>
            </a:r>
            <a:endParaRPr lang="en-US" sz="2400" b="1" dirty="0"/>
          </a:p>
        </p:txBody>
      </p:sp>
      <p:sp>
        <p:nvSpPr>
          <p:cNvPr id="11" name="Text 6"/>
          <p:cNvSpPr/>
          <p:nvPr/>
        </p:nvSpPr>
        <p:spPr>
          <a:xfrm>
            <a:off x="6433304" y="4269224"/>
            <a:ext cx="31247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Prevention through vigilance</a:t>
            </a:r>
            <a:endParaRPr lang="en-US" sz="2000" dirty="0"/>
          </a:p>
        </p:txBody>
      </p:sp>
      <p:sp>
        <p:nvSpPr>
          <p:cNvPr id="12" name="Shape 7"/>
          <p:cNvSpPr/>
          <p:nvPr/>
        </p:nvSpPr>
        <p:spPr>
          <a:xfrm>
            <a:off x="6263164" y="4872038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294" y="4915614"/>
            <a:ext cx="6456164" cy="1306949"/>
          </a:xfrm>
          <a:prstGeom prst="rect">
            <a:avLst/>
          </a:prstGeom>
        </p:spPr>
      </p:pic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4773" y="5369719"/>
            <a:ext cx="318968" cy="398621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7509272" y="51424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Staff Participation</a:t>
            </a:r>
            <a:endParaRPr lang="en-US" sz="2400" b="1" dirty="0"/>
          </a:p>
        </p:txBody>
      </p:sp>
      <p:sp>
        <p:nvSpPr>
          <p:cNvPr id="16" name="Text 9"/>
          <p:cNvSpPr/>
          <p:nvPr/>
        </p:nvSpPr>
        <p:spPr>
          <a:xfrm>
            <a:off x="7509272" y="5632847"/>
            <a:ext cx="348710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Everyone contributes to success</a:t>
            </a:r>
            <a:endParaRPr lang="en-US" sz="2000" dirty="0"/>
          </a:p>
        </p:txBody>
      </p:sp>
      <p:sp>
        <p:nvSpPr>
          <p:cNvPr id="17" name="Text 10"/>
          <p:cNvSpPr/>
          <p:nvPr/>
        </p:nvSpPr>
        <p:spPr>
          <a:xfrm>
            <a:off x="793790" y="6477714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Implementing a comprehensive IPM program protects your business, customers, and reputation. Consistent application of these practices will ensure long-term success in pest prevention.</a:t>
            </a:r>
            <a:endParaRPr lang="en-US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6499"/>
            <a:ext cx="795468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Three Pillars of Effective IPM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2678906"/>
            <a:ext cx="2152055" cy="130694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3294936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57217" y="2905720"/>
            <a:ext cx="352341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Work with licensed PCOs</a:t>
            </a:r>
            <a:endParaRPr lang="en-US" sz="2400" dirty="0"/>
          </a:p>
        </p:txBody>
      </p:sp>
      <p:sp>
        <p:nvSpPr>
          <p:cNvPr id="6" name="Text 2"/>
          <p:cNvSpPr/>
          <p:nvPr/>
        </p:nvSpPr>
        <p:spPr>
          <a:xfrm>
            <a:off x="5357217" y="3396139"/>
            <a:ext cx="381452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Expert partnerships for compliance</a:t>
            </a:r>
            <a:endParaRPr lang="en-US" sz="2000" dirty="0"/>
          </a:p>
        </p:txBody>
      </p:sp>
      <p:sp>
        <p:nvSpPr>
          <p:cNvPr id="7" name="Shape 3"/>
          <p:cNvSpPr/>
          <p:nvPr/>
        </p:nvSpPr>
        <p:spPr>
          <a:xfrm>
            <a:off x="5187077" y="3998952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2381" y="4042529"/>
            <a:ext cx="4304109" cy="1306949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892" y="4496633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33304" y="4269343"/>
            <a:ext cx="369153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Deny food, water &amp; shelter</a:t>
            </a:r>
            <a:endParaRPr lang="en-US" sz="2400" dirty="0"/>
          </a:p>
        </p:txBody>
      </p:sp>
      <p:sp>
        <p:nvSpPr>
          <p:cNvPr id="11" name="Text 5"/>
          <p:cNvSpPr/>
          <p:nvPr/>
        </p:nvSpPr>
        <p:spPr>
          <a:xfrm>
            <a:off x="6433304" y="4759762"/>
            <a:ext cx="38396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Remove what pests need to survive</a:t>
            </a:r>
            <a:endParaRPr lang="en-US" sz="2000" dirty="0"/>
          </a:p>
        </p:txBody>
      </p:sp>
      <p:sp>
        <p:nvSpPr>
          <p:cNvPr id="12" name="Shape 6"/>
          <p:cNvSpPr/>
          <p:nvPr/>
        </p:nvSpPr>
        <p:spPr>
          <a:xfrm>
            <a:off x="6263164" y="5362575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294" y="5406152"/>
            <a:ext cx="6456164" cy="13069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773" y="5860256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09272" y="5632966"/>
            <a:ext cx="307514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Deny access to facility</a:t>
            </a:r>
            <a:endParaRPr lang="en-US" sz="2400" dirty="0"/>
          </a:p>
        </p:txBody>
      </p:sp>
      <p:sp>
        <p:nvSpPr>
          <p:cNvPr id="16" name="Text 8"/>
          <p:cNvSpPr/>
          <p:nvPr/>
        </p:nvSpPr>
        <p:spPr>
          <a:xfrm>
            <a:off x="7509272" y="6123384"/>
            <a:ext cx="307514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Keep pests out completely</a:t>
            </a:r>
            <a:endParaRPr 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92260"/>
            <a:ext cx="598729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Monitoring Deliveries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94120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60" y="2983706"/>
            <a:ext cx="340162" cy="42529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17306" y="3019068"/>
            <a:ext cx="289941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Inspect Every Package</a:t>
            </a:r>
            <a:endParaRPr lang="en-US" sz="2400" dirty="0"/>
          </a:p>
        </p:txBody>
      </p:sp>
      <p:sp>
        <p:nvSpPr>
          <p:cNvPr id="7" name="Text 3"/>
          <p:cNvSpPr/>
          <p:nvPr/>
        </p:nvSpPr>
        <p:spPr>
          <a:xfrm>
            <a:off x="7017306" y="3863816"/>
            <a:ext cx="289941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Check all deliveries thoroughly before bringing them inside.</a:t>
            </a:r>
            <a:endParaRPr lang="en-US" sz="2000" dirty="0"/>
          </a:p>
        </p:txBody>
      </p:sp>
      <p:sp>
        <p:nvSpPr>
          <p:cNvPr id="8" name="Shape 4"/>
          <p:cNvSpPr/>
          <p:nvPr/>
        </p:nvSpPr>
        <p:spPr>
          <a:xfrm>
            <a:off x="10200203" y="294120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5274" y="2983706"/>
            <a:ext cx="340162" cy="42529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937318" y="3019068"/>
            <a:ext cx="318289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Reject Compromised Items</a:t>
            </a:r>
            <a:endParaRPr lang="en-US" sz="2400" dirty="0"/>
          </a:p>
        </p:txBody>
      </p:sp>
      <p:sp>
        <p:nvSpPr>
          <p:cNvPr id="11" name="Text 6"/>
          <p:cNvSpPr/>
          <p:nvPr/>
        </p:nvSpPr>
        <p:spPr>
          <a:xfrm>
            <a:off x="10937319" y="3863816"/>
            <a:ext cx="289941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Look for gnaw marks, droppings, or insects.</a:t>
            </a:r>
            <a:endParaRPr lang="en-US" sz="2000" dirty="0"/>
          </a:p>
        </p:txBody>
      </p:sp>
      <p:sp>
        <p:nvSpPr>
          <p:cNvPr id="12" name="Shape 7"/>
          <p:cNvSpPr/>
          <p:nvPr/>
        </p:nvSpPr>
        <p:spPr>
          <a:xfrm>
            <a:off x="6280190" y="540615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260" y="5448657"/>
            <a:ext cx="340162" cy="42529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017306" y="548401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Proper Storage</a:t>
            </a:r>
            <a:endParaRPr lang="en-US" sz="2400" dirty="0"/>
          </a:p>
        </p:txBody>
      </p:sp>
      <p:sp>
        <p:nvSpPr>
          <p:cNvPr id="15" name="Text 9"/>
          <p:cNvSpPr/>
          <p:nvPr/>
        </p:nvSpPr>
        <p:spPr>
          <a:xfrm>
            <a:off x="7017306" y="5974437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Keep deliveries off floors and away from walls.</a:t>
            </a:r>
            <a:endParaRPr lang="en-US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86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4229" y="571857"/>
            <a:ext cx="7688342" cy="12996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0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Securing Entry Points: Doors &amp; Windows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6214229" y="2183368"/>
            <a:ext cx="7688342" cy="1213247"/>
          </a:xfrm>
          <a:prstGeom prst="roundRect">
            <a:avLst>
              <a:gd name="adj" fmla="val 719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429732" y="2398871"/>
            <a:ext cx="3865007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Keep Closed When Not In Use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6429732" y="2848332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Doors and windows should remain shut unless actively in use.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6214229" y="3604498"/>
            <a:ext cx="7688342" cy="1213247"/>
          </a:xfrm>
          <a:prstGeom prst="roundRect">
            <a:avLst>
              <a:gd name="adj" fmla="val 719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6429732" y="3820001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Self-Closing Devices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6429732" y="4269462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Install on all exterior doors and between kitchen and restrooms.</a:t>
            </a:r>
            <a:endParaRPr lang="en-US" sz="2000" dirty="0"/>
          </a:p>
        </p:txBody>
      </p:sp>
      <p:sp>
        <p:nvSpPr>
          <p:cNvPr id="10" name="Shape 7"/>
          <p:cNvSpPr/>
          <p:nvPr/>
        </p:nvSpPr>
        <p:spPr>
          <a:xfrm>
            <a:off x="6214229" y="5025628"/>
            <a:ext cx="7688342" cy="1213247"/>
          </a:xfrm>
          <a:prstGeom prst="roundRect">
            <a:avLst>
              <a:gd name="adj" fmla="val 719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429732" y="5241131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Air Curtains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6429732" y="5690592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Create invisible barriers that push flying insects out.</a:t>
            </a:r>
            <a:endParaRPr lang="en-US" sz="2000" dirty="0"/>
          </a:p>
        </p:txBody>
      </p:sp>
      <p:sp>
        <p:nvSpPr>
          <p:cNvPr id="13" name="Shape 10"/>
          <p:cNvSpPr/>
          <p:nvPr/>
        </p:nvSpPr>
        <p:spPr>
          <a:xfrm>
            <a:off x="6214229" y="6446758"/>
            <a:ext cx="7688342" cy="1213247"/>
          </a:xfrm>
          <a:prstGeom prst="roundRect">
            <a:avLst>
              <a:gd name="adj" fmla="val 719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6429732" y="6662261"/>
            <a:ext cx="2599372" cy="324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Weather Stripping</a:t>
            </a:r>
            <a:endParaRPr lang="en-US" sz="2400" dirty="0"/>
          </a:p>
        </p:txBody>
      </p:sp>
      <p:sp>
        <p:nvSpPr>
          <p:cNvPr id="15" name="Text 12"/>
          <p:cNvSpPr/>
          <p:nvPr/>
        </p:nvSpPr>
        <p:spPr>
          <a:xfrm>
            <a:off x="6429732" y="7111722"/>
            <a:ext cx="7257336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Seal gaps around door frames and window edges.</a:t>
            </a:r>
            <a:endParaRPr lang="en-US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5647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Proper Screening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532227"/>
            <a:ext cx="283940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Mesh Requirements</a:t>
            </a:r>
            <a:endParaRPr lang="en-US" sz="2400" b="1" dirty="0"/>
          </a:p>
        </p:txBody>
      </p:sp>
      <p:sp>
        <p:nvSpPr>
          <p:cNvPr id="4" name="Text 2"/>
          <p:cNvSpPr/>
          <p:nvPr/>
        </p:nvSpPr>
        <p:spPr>
          <a:xfrm>
            <a:off x="793790" y="4113371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Use screens with at least 16 mesh per inch.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793790" y="5043249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Finer mesh prevents even the smallest insects from entering.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5332928" y="35322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Critical Areas</a:t>
            </a:r>
            <a:endParaRPr lang="en-US" sz="2400" b="1" dirty="0"/>
          </a:p>
        </p:txBody>
      </p:sp>
      <p:sp>
        <p:nvSpPr>
          <p:cNvPr id="7" name="Text 5"/>
          <p:cNvSpPr/>
          <p:nvPr/>
        </p:nvSpPr>
        <p:spPr>
          <a:xfrm>
            <a:off x="5332928" y="4113371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Windows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5332928" y="4555569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Exterior vents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5332928" y="4997768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Exhaust fans</a:t>
            </a:r>
            <a:endParaRPr lang="en-US" sz="2000" dirty="0"/>
          </a:p>
        </p:txBody>
      </p:sp>
      <p:sp>
        <p:nvSpPr>
          <p:cNvPr id="10" name="Text 8"/>
          <p:cNvSpPr/>
          <p:nvPr/>
        </p:nvSpPr>
        <p:spPr>
          <a:xfrm>
            <a:off x="5332928" y="5439966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Air intakes</a:t>
            </a:r>
            <a:endParaRPr lang="en-US" sz="2000" dirty="0"/>
          </a:p>
        </p:txBody>
      </p:sp>
      <p:sp>
        <p:nvSpPr>
          <p:cNvPr id="11" name="Text 9"/>
          <p:cNvSpPr/>
          <p:nvPr/>
        </p:nvSpPr>
        <p:spPr>
          <a:xfrm>
            <a:off x="9872067" y="35322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Maintenance</a:t>
            </a:r>
            <a:endParaRPr lang="en-US" sz="2400" b="1" dirty="0"/>
          </a:p>
        </p:txBody>
      </p:sp>
      <p:sp>
        <p:nvSpPr>
          <p:cNvPr id="12" name="Text 10"/>
          <p:cNvSpPr/>
          <p:nvPr/>
        </p:nvSpPr>
        <p:spPr>
          <a:xfrm>
            <a:off x="9872067" y="4113371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Check regularly for tears, holes, or gaps.</a:t>
            </a:r>
            <a:endParaRPr lang="en-US" sz="2000" dirty="0"/>
          </a:p>
        </p:txBody>
      </p:sp>
      <p:sp>
        <p:nvSpPr>
          <p:cNvPr id="13" name="Text 11"/>
          <p:cNvSpPr/>
          <p:nvPr/>
        </p:nvSpPr>
        <p:spPr>
          <a:xfrm>
            <a:off x="9872067" y="5043249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Replace damaged screens immediately.</a:t>
            </a:r>
            <a:endParaRPr lang="en-US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47512"/>
            <a:ext cx="698575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Sealing Building Exterior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1048941" y="2096453"/>
            <a:ext cx="30480" cy="5085636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1273612" y="2336363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793790" y="209645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60" y="2138958"/>
            <a:ext cx="340162" cy="42529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183011" y="217431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Inspect</a:t>
            </a:r>
            <a:endParaRPr lang="en-US" sz="2400" b="1" dirty="0"/>
          </a:p>
        </p:txBody>
      </p:sp>
      <p:sp>
        <p:nvSpPr>
          <p:cNvPr id="9" name="Text 5"/>
          <p:cNvSpPr/>
          <p:nvPr/>
        </p:nvSpPr>
        <p:spPr>
          <a:xfrm>
            <a:off x="2183011" y="2664738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Examine building exterior for cracks, holes, and gaps.</a:t>
            </a:r>
            <a:endParaRPr lang="en-US" sz="2000" dirty="0"/>
          </a:p>
        </p:txBody>
      </p:sp>
      <p:sp>
        <p:nvSpPr>
          <p:cNvPr id="10" name="Shape 6"/>
          <p:cNvSpPr/>
          <p:nvPr/>
        </p:nvSpPr>
        <p:spPr>
          <a:xfrm>
            <a:off x="1273612" y="3721179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7"/>
          <p:cNvSpPr/>
          <p:nvPr/>
        </p:nvSpPr>
        <p:spPr>
          <a:xfrm>
            <a:off x="793790" y="348126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60" y="3523774"/>
            <a:ext cx="340162" cy="42529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2183011" y="35591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Seal</a:t>
            </a:r>
            <a:endParaRPr lang="en-US" sz="2400" b="1" dirty="0"/>
          </a:p>
        </p:txBody>
      </p:sp>
      <p:sp>
        <p:nvSpPr>
          <p:cNvPr id="14" name="Text 9"/>
          <p:cNvSpPr/>
          <p:nvPr/>
        </p:nvSpPr>
        <p:spPr>
          <a:xfrm>
            <a:off x="2183011" y="4049554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Use appropriate materials to close all openings.</a:t>
            </a:r>
            <a:endParaRPr lang="en-US" sz="2000" dirty="0"/>
          </a:p>
        </p:txBody>
      </p:sp>
      <p:sp>
        <p:nvSpPr>
          <p:cNvPr id="15" name="Shape 10"/>
          <p:cNvSpPr/>
          <p:nvPr/>
        </p:nvSpPr>
        <p:spPr>
          <a:xfrm>
            <a:off x="1273612" y="5105995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1"/>
          <p:cNvSpPr/>
          <p:nvPr/>
        </p:nvSpPr>
        <p:spPr>
          <a:xfrm>
            <a:off x="793790" y="486608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60" y="4908590"/>
            <a:ext cx="340162" cy="42529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2183011" y="49439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Secure Pipes</a:t>
            </a:r>
            <a:endParaRPr lang="en-US" sz="2400" b="1" dirty="0"/>
          </a:p>
        </p:txBody>
      </p:sp>
      <p:sp>
        <p:nvSpPr>
          <p:cNvPr id="19" name="Text 13"/>
          <p:cNvSpPr/>
          <p:nvPr/>
        </p:nvSpPr>
        <p:spPr>
          <a:xfrm>
            <a:off x="2183011" y="5434370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Seal around utility lines where they enter building.</a:t>
            </a:r>
            <a:endParaRPr lang="en-US" sz="2000" dirty="0"/>
          </a:p>
        </p:txBody>
      </p:sp>
      <p:sp>
        <p:nvSpPr>
          <p:cNvPr id="20" name="Shape 14"/>
          <p:cNvSpPr/>
          <p:nvPr/>
        </p:nvSpPr>
        <p:spPr>
          <a:xfrm>
            <a:off x="1273612" y="6490811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Shape 15"/>
          <p:cNvSpPr/>
          <p:nvPr/>
        </p:nvSpPr>
        <p:spPr>
          <a:xfrm>
            <a:off x="793790" y="625090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860" y="6293406"/>
            <a:ext cx="340162" cy="425291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2183011" y="6328767"/>
            <a:ext cx="301906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Regular Maintenance</a:t>
            </a:r>
            <a:endParaRPr lang="en-US" sz="2400" b="1" dirty="0"/>
          </a:p>
        </p:txBody>
      </p:sp>
      <p:sp>
        <p:nvSpPr>
          <p:cNvPr id="24" name="Text 17"/>
          <p:cNvSpPr/>
          <p:nvPr/>
        </p:nvSpPr>
        <p:spPr>
          <a:xfrm>
            <a:off x="2183011" y="6819186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Schedule quarterly inspections to maintain integrity.</a:t>
            </a:r>
            <a:endParaRPr lang="en-US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07594"/>
            <a:ext cx="621351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Floor Drain Protection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2313861" y="31805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Tight-Fitting Grates</a:t>
            </a:r>
            <a:endParaRPr lang="en-US" sz="2400" b="1" dirty="0"/>
          </a:p>
        </p:txBody>
      </p:sp>
      <p:sp>
        <p:nvSpPr>
          <p:cNvPr id="4" name="Text 2"/>
          <p:cNvSpPr/>
          <p:nvPr/>
        </p:nvSpPr>
        <p:spPr>
          <a:xfrm>
            <a:off x="793790" y="3670935"/>
            <a:ext cx="435530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Cover all floor drains with secure grates.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5788938" y="316968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791" y="3293626"/>
            <a:ext cx="255151" cy="31896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481304" y="31805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Regular Cleaning</a:t>
            </a:r>
            <a:endParaRPr lang="en-US" sz="2400" b="1" dirty="0"/>
          </a:p>
        </p:txBody>
      </p:sp>
      <p:sp>
        <p:nvSpPr>
          <p:cNvPr id="9" name="Text 5"/>
          <p:cNvSpPr/>
          <p:nvPr/>
        </p:nvSpPr>
        <p:spPr>
          <a:xfrm>
            <a:off x="9481304" y="3670935"/>
            <a:ext cx="435530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Clean drains weekly to prevent buildup.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11" name="Shape 6"/>
          <p:cNvSpPr/>
          <p:nvPr/>
        </p:nvSpPr>
        <p:spPr>
          <a:xfrm>
            <a:off x="8274368" y="316968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0220" y="3293626"/>
            <a:ext cx="255151" cy="31896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481304" y="49950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Regular Inspection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9481304" y="5485448"/>
            <a:ext cx="435530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Check for signs of pest activity near drains.</a:t>
            </a:r>
            <a:endParaRPr lang="en-US" sz="200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16" name="Shape 9"/>
          <p:cNvSpPr/>
          <p:nvPr/>
        </p:nvSpPr>
        <p:spPr>
          <a:xfrm>
            <a:off x="8274368" y="565511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0220" y="5779056"/>
            <a:ext cx="255151" cy="318968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2313861" y="51764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4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Maintenance</a:t>
            </a:r>
            <a:endParaRPr lang="en-US" sz="2400" dirty="0"/>
          </a:p>
        </p:txBody>
      </p:sp>
      <p:sp>
        <p:nvSpPr>
          <p:cNvPr id="19" name="Text 11"/>
          <p:cNvSpPr/>
          <p:nvPr/>
        </p:nvSpPr>
        <p:spPr>
          <a:xfrm>
            <a:off x="793790" y="5666899"/>
            <a:ext cx="435530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Repair broken grates immediately.</a:t>
            </a:r>
            <a:endParaRPr lang="en-US" sz="2000" dirty="0"/>
          </a:p>
        </p:txBody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9258" y="2870002"/>
            <a:ext cx="3651885" cy="3651885"/>
          </a:xfrm>
          <a:prstGeom prst="rect">
            <a:avLst/>
          </a:prstGeom>
        </p:spPr>
      </p:pic>
      <p:sp>
        <p:nvSpPr>
          <p:cNvPr id="21" name="Shape 12"/>
          <p:cNvSpPr/>
          <p:nvPr/>
        </p:nvSpPr>
        <p:spPr>
          <a:xfrm>
            <a:off x="5788938" y="5655112"/>
            <a:ext cx="566976" cy="566976"/>
          </a:xfrm>
          <a:prstGeom prst="roundRect">
            <a:avLst>
              <a:gd name="adj" fmla="val 1611154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2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4791" y="5779056"/>
            <a:ext cx="255151" cy="31896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47512"/>
            <a:ext cx="660927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Floor and Wall Integrity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09645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878860" y="213895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217431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Repair All Cracks</a:t>
            </a:r>
            <a:endParaRPr lang="en-US" sz="2400" b="1" dirty="0"/>
          </a:p>
        </p:txBody>
      </p:sp>
      <p:sp>
        <p:nvSpPr>
          <p:cNvPr id="7" name="Text 4"/>
          <p:cNvSpPr/>
          <p:nvPr/>
        </p:nvSpPr>
        <p:spPr>
          <a:xfrm>
            <a:off x="1530906" y="2664738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Fix any breaks in floors, walls, or ceilings promptly.</a:t>
            </a:r>
            <a:endParaRPr lang="en-US" sz="2000" dirty="0"/>
          </a:p>
        </p:txBody>
      </p:sp>
      <p:sp>
        <p:nvSpPr>
          <p:cNvPr id="8" name="Shape 5"/>
          <p:cNvSpPr/>
          <p:nvPr/>
        </p:nvSpPr>
        <p:spPr>
          <a:xfrm>
            <a:off x="793790" y="348126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878860" y="3523774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530906" y="35591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Seal Baseboards</a:t>
            </a:r>
            <a:endParaRPr lang="en-US" sz="2400" b="1" dirty="0"/>
          </a:p>
        </p:txBody>
      </p:sp>
      <p:sp>
        <p:nvSpPr>
          <p:cNvPr id="11" name="Text 8"/>
          <p:cNvSpPr/>
          <p:nvPr/>
        </p:nvSpPr>
        <p:spPr>
          <a:xfrm>
            <a:off x="1530906" y="4049554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Maintain tight seals where floors meet walls.</a:t>
            </a:r>
            <a:endParaRPr lang="en-US" sz="2000" dirty="0"/>
          </a:p>
        </p:txBody>
      </p:sp>
      <p:sp>
        <p:nvSpPr>
          <p:cNvPr id="12" name="Shape 9"/>
          <p:cNvSpPr/>
          <p:nvPr/>
        </p:nvSpPr>
        <p:spPr>
          <a:xfrm>
            <a:off x="793790" y="486608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878860" y="4908590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49439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Fill Holes</a:t>
            </a:r>
            <a:endParaRPr lang="en-US" sz="2400" b="1" dirty="0"/>
          </a:p>
        </p:txBody>
      </p:sp>
      <p:sp>
        <p:nvSpPr>
          <p:cNvPr id="15" name="Text 12"/>
          <p:cNvSpPr/>
          <p:nvPr/>
        </p:nvSpPr>
        <p:spPr>
          <a:xfrm>
            <a:off x="1530906" y="543437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Patch even tiny openings that could admit pests.</a:t>
            </a:r>
            <a:endParaRPr lang="en-US" sz="2000" dirty="0"/>
          </a:p>
        </p:txBody>
      </p:sp>
      <p:sp>
        <p:nvSpPr>
          <p:cNvPr id="16" name="Shape 13"/>
          <p:cNvSpPr/>
          <p:nvPr/>
        </p:nvSpPr>
        <p:spPr>
          <a:xfrm>
            <a:off x="793790" y="625090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878860" y="629340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4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1530906" y="6328767"/>
            <a:ext cx="301704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Schedule Inspections</a:t>
            </a:r>
            <a:endParaRPr lang="en-US" sz="2400" b="1" dirty="0"/>
          </a:p>
        </p:txBody>
      </p:sp>
      <p:sp>
        <p:nvSpPr>
          <p:cNvPr id="19" name="Text 16"/>
          <p:cNvSpPr/>
          <p:nvPr/>
        </p:nvSpPr>
        <p:spPr>
          <a:xfrm>
            <a:off x="1530906" y="681918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Check facility integrity monthly.</a:t>
            </a:r>
            <a:endParaRPr lang="en-US" sz="2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1069</Words>
  <Application>Microsoft Office PowerPoint</Application>
  <PresentationFormat>Custom</PresentationFormat>
  <Paragraphs>254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Alexandria</vt:lpstr>
      <vt:lpstr>Nobile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Ken Bakos</cp:lastModifiedBy>
  <cp:revision>2</cp:revision>
  <dcterms:created xsi:type="dcterms:W3CDTF">2025-06-06T15:39:46Z</dcterms:created>
  <dcterms:modified xsi:type="dcterms:W3CDTF">2025-06-07T21:13:36Z</dcterms:modified>
</cp:coreProperties>
</file>